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0053"/>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Figma to Code: AI-Powered Development Accelerator</a:t>
            </a:r>
            <a:endParaRPr lang="en-US" sz="4650" dirty="0"/>
          </a:p>
        </p:txBody>
      </p:sp>
      <p:sp>
        <p:nvSpPr>
          <p:cNvPr id="4" name="Text 1"/>
          <p:cNvSpPr/>
          <p:nvPr/>
        </p:nvSpPr>
        <p:spPr>
          <a:xfrm>
            <a:off x="793790" y="415873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comprehensive solution for translating Figma designs into functional code through AI-powered processes, ensuring quality, compliance, and efficiency in development workflows.</a:t>
            </a:r>
            <a:endParaRPr lang="en-US" sz="1750" dirty="0"/>
          </a:p>
        </p:txBody>
      </p:sp>
      <p:sp>
        <p:nvSpPr>
          <p:cNvPr id="5" name="Shape 2"/>
          <p:cNvSpPr/>
          <p:nvPr/>
        </p:nvSpPr>
        <p:spPr>
          <a:xfrm>
            <a:off x="793790" y="5519499"/>
            <a:ext cx="362903" cy="362903"/>
          </a:xfrm>
          <a:prstGeom prst="roundRect">
            <a:avLst>
              <a:gd name="adj" fmla="val 25194296"/>
            </a:avLst>
          </a:prstGeom>
          <a:solidFill>
            <a:srgbClr val="211570"/>
          </a:solidFill>
          <a:ln w="7620">
            <a:solidFill>
              <a:srgbClr val="FFFFFF"/>
            </a:solidFill>
            <a:prstDash val="solid"/>
          </a:ln>
        </p:spPr>
      </p:sp>
      <p:sp>
        <p:nvSpPr>
          <p:cNvPr id="6" name="Text 3"/>
          <p:cNvSpPr/>
          <p:nvPr/>
        </p:nvSpPr>
        <p:spPr>
          <a:xfrm>
            <a:off x="909399" y="5652135"/>
            <a:ext cx="13168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Inter Medium" pitchFamily="34" charset="0"/>
                <a:ea typeface="Inter Medium" pitchFamily="34" charset="-122"/>
                <a:cs typeface="Inter Medium" pitchFamily="34" charset="-120"/>
              </a:rPr>
              <a:t>AS</a:t>
            </a:r>
            <a:endParaRPr lang="en-US" sz="750" dirty="0"/>
          </a:p>
        </p:txBody>
      </p:sp>
      <p:sp>
        <p:nvSpPr>
          <p:cNvPr id="7" name="Text 4"/>
          <p:cNvSpPr/>
          <p:nvPr/>
        </p:nvSpPr>
        <p:spPr>
          <a:xfrm>
            <a:off x="1270040" y="5502593"/>
            <a:ext cx="2257544"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Advik Sarang</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5" y="311825"/>
            <a:ext cx="7103983"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The AI Data Package: Linking Figma to Code Context</a:t>
            </a:r>
            <a:endParaRPr lang="en-US" sz="2300" dirty="0"/>
          </a:p>
        </p:txBody>
      </p:sp>
      <p:sp>
        <p:nvSpPr>
          <p:cNvPr id="3" name="Text 1"/>
          <p:cNvSpPr/>
          <p:nvPr/>
        </p:nvSpPr>
        <p:spPr>
          <a:xfrm>
            <a:off x="396835" y="967264"/>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Petrona Bold" pitchFamily="34" charset="0"/>
                <a:ea typeface="Petrona Bold" pitchFamily="34" charset="-122"/>
                <a:cs typeface="Petrona Bold" pitchFamily="34" charset="-120"/>
              </a:rPr>
              <a:t>What we extract</a:t>
            </a:r>
            <a:endParaRPr lang="en-US" sz="1150" dirty="0"/>
          </a:p>
        </p:txBody>
      </p:sp>
      <p:sp>
        <p:nvSpPr>
          <p:cNvPr id="4" name="Text 2"/>
          <p:cNvSpPr/>
          <p:nvPr/>
        </p:nvSpPr>
        <p:spPr>
          <a:xfrm>
            <a:off x="396835" y="1266587"/>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This structured JSON package translates your Figma design into data the AI understands.</a:t>
            </a:r>
            <a:endParaRPr lang="en-US" sz="850" dirty="0"/>
          </a:p>
        </p:txBody>
      </p:sp>
      <p:sp>
        <p:nvSpPr>
          <p:cNvPr id="5" name="Text 3"/>
          <p:cNvSpPr/>
          <p:nvPr/>
        </p:nvSpPr>
        <p:spPr>
          <a:xfrm>
            <a:off x="396835" y="1561386"/>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Petrona Bold" pitchFamily="34" charset="0"/>
                <a:ea typeface="Petrona Bold" pitchFamily="34" charset="-122"/>
                <a:cs typeface="Petrona Bold" pitchFamily="34" charset="-120"/>
              </a:rPr>
              <a:t>Why it's needed</a:t>
            </a:r>
            <a:endParaRPr lang="en-US" sz="1150" dirty="0"/>
          </a:p>
        </p:txBody>
      </p:sp>
      <p:sp>
        <p:nvSpPr>
          <p:cNvPr id="6" name="Text 4"/>
          <p:cNvSpPr/>
          <p:nvPr/>
        </p:nvSpPr>
        <p:spPr>
          <a:xfrm>
            <a:off x="396835" y="1860709"/>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Provides the essential context (styles, layout, structure) for accurate AI code generation.</a:t>
            </a:r>
            <a:endParaRPr lang="en-US" sz="850" dirty="0"/>
          </a:p>
        </p:txBody>
      </p:sp>
      <p:pic>
        <p:nvPicPr>
          <p:cNvPr id="7" name="Image 0" descr="preencoded.png">    </p:cNvPr>
          <p:cNvPicPr>
            <a:picLocks noChangeAspect="1"/>
          </p:cNvPicPr>
          <p:nvPr/>
        </p:nvPicPr>
        <p:blipFill>
          <a:blip r:embed="rId1"/>
          <a:stretch>
            <a:fillRect/>
          </a:stretch>
        </p:blipFill>
        <p:spPr>
          <a:xfrm>
            <a:off x="7461171" y="981432"/>
            <a:ext cx="6780014" cy="4068008"/>
          </a:xfrm>
          <a:prstGeom prst="rect">
            <a:avLst/>
          </a:prstGeom>
        </p:spPr>
      </p:pic>
      <p:sp>
        <p:nvSpPr>
          <p:cNvPr id="8" name="Shape 5"/>
          <p:cNvSpPr/>
          <p:nvPr/>
        </p:nvSpPr>
        <p:spPr>
          <a:xfrm>
            <a:off x="7461171" y="5176957"/>
            <a:ext cx="6780014" cy="5069205"/>
          </a:xfrm>
          <a:prstGeom prst="roundRect">
            <a:avLst>
              <a:gd name="adj" fmla="val 940"/>
            </a:avLst>
          </a:prstGeom>
          <a:solidFill>
            <a:srgbClr val="CCEEFF"/>
          </a:solidFill>
          <a:ln/>
        </p:spPr>
      </p:sp>
      <p:sp>
        <p:nvSpPr>
          <p:cNvPr id="9" name="Shape 6"/>
          <p:cNvSpPr/>
          <p:nvPr/>
        </p:nvSpPr>
        <p:spPr>
          <a:xfrm>
            <a:off x="7455575" y="5176957"/>
            <a:ext cx="6791206" cy="5069205"/>
          </a:xfrm>
          <a:prstGeom prst="roundRect">
            <a:avLst>
              <a:gd name="adj" fmla="val 336"/>
            </a:avLst>
          </a:prstGeom>
          <a:solidFill>
            <a:srgbClr val="CCEEFF"/>
          </a:solidFill>
          <a:ln/>
        </p:spPr>
      </p:sp>
      <p:sp>
        <p:nvSpPr>
          <p:cNvPr id="10" name="Text 7"/>
          <p:cNvSpPr/>
          <p:nvPr/>
        </p:nvSpPr>
        <p:spPr>
          <a:xfrm>
            <a:off x="7568922" y="5261967"/>
            <a:ext cx="6564511" cy="489918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CCEEFF"/>
                </a:highlight>
                <a:latin typeface="Consolas" pitchFamily="34" charset="0"/>
                <a:ea typeface="Consolas" pitchFamily="34" charset="-122"/>
                <a:cs typeface="Consolas" pitchFamily="34" charset="-120"/>
              </a:rPr>
              <a:t>{
"metadata": { // General info about the extraction
"source": "FigmaDev Accelerator v1.0"
},
"structure": { // How elements are nested (like Figma layers)
"html_tree": "..." // Basic HTML structure guess
},
"styling": { // Visual appearance details
"css": ".container { display: flex; ... } .button {...}", // CSS rules from Figma properties
"designTokens": { // Maps directly to Figma Styles &amp; Variables
"colors": {"primary": "#426B1F"}, // From Color Styles
"typography": {"heading1": {"fontFamily": "Newsreader"}}, // From Text Styles
"spacing": {"medium": "16px"} // From Variables or naming conventions
}
},
"layout": { // How elements are arranged
"autoLayout": [ // Details from Figma's Auto Layout panel
{"nodeId": "12:34", "direction": "row", "gap": 16, "padding": [8, 16]}
],
"constraints": [] // Figma constraint settings (if applicable)
},
"components": [ // Information about Figma Components
{"name": "ProductCard", "nodeId": "56:78", "variants": ["default", "hover"]} // Component name &amp; variants
],
"userPrompt": "Generate a responsive React component..." // Optional developer instructions
}
</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3773" y="521613"/>
            <a:ext cx="12511802" cy="622340"/>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Petrona Bold" pitchFamily="34" charset="0"/>
                <a:ea typeface="Petrona Bold" pitchFamily="34" charset="-122"/>
                <a:cs typeface="Petrona Bold" pitchFamily="34" charset="-120"/>
              </a:rPr>
              <a:t>Why Not Just Use AI Directly? The Need for Foundation</a:t>
            </a:r>
            <a:endParaRPr lang="en-US" sz="3900" dirty="0"/>
          </a:p>
        </p:txBody>
      </p:sp>
      <p:sp>
        <p:nvSpPr>
          <p:cNvPr id="3" name="Shape 1"/>
          <p:cNvSpPr/>
          <p:nvPr/>
        </p:nvSpPr>
        <p:spPr>
          <a:xfrm>
            <a:off x="663773" y="1523286"/>
            <a:ext cx="6556653" cy="3378994"/>
          </a:xfrm>
          <a:prstGeom prst="roundRect">
            <a:avLst>
              <a:gd name="adj" fmla="val 2358"/>
            </a:avLst>
          </a:prstGeom>
          <a:solidFill>
            <a:srgbClr val="CCEEFF"/>
          </a:solidFill>
          <a:ln w="7620">
            <a:solidFill>
              <a:srgbClr val="B2D4E5"/>
            </a:solidFill>
            <a:prstDash val="solid"/>
          </a:ln>
        </p:spPr>
      </p:sp>
      <p:sp>
        <p:nvSpPr>
          <p:cNvPr id="4" name="Text 2"/>
          <p:cNvSpPr/>
          <p:nvPr/>
        </p:nvSpPr>
        <p:spPr>
          <a:xfrm>
            <a:off x="861060" y="1720572"/>
            <a:ext cx="2489478" cy="31111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Challenge</a:t>
            </a:r>
            <a:endParaRPr lang="en-US" sz="1950" dirty="0"/>
          </a:p>
        </p:txBody>
      </p:sp>
      <p:sp>
        <p:nvSpPr>
          <p:cNvPr id="5" name="Text 3"/>
          <p:cNvSpPr/>
          <p:nvPr/>
        </p:nvSpPr>
        <p:spPr>
          <a:xfrm>
            <a:off x="861060" y="2145387"/>
            <a:ext cx="6162080" cy="91011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AI like Cursor is powerful, but lacks direct access to your specific, approved Figma design details (the exact styles, tokens, layout specs).</a:t>
            </a:r>
            <a:endParaRPr lang="en-US" sz="1450" dirty="0"/>
          </a:p>
        </p:txBody>
      </p:sp>
      <p:sp>
        <p:nvSpPr>
          <p:cNvPr id="6" name="Shape 4"/>
          <p:cNvSpPr/>
          <p:nvPr/>
        </p:nvSpPr>
        <p:spPr>
          <a:xfrm>
            <a:off x="7410093" y="1523286"/>
            <a:ext cx="6556653" cy="3378994"/>
          </a:xfrm>
          <a:prstGeom prst="roundRect">
            <a:avLst>
              <a:gd name="adj" fmla="val 2358"/>
            </a:avLst>
          </a:prstGeom>
          <a:solidFill>
            <a:srgbClr val="CCEEFF"/>
          </a:solidFill>
          <a:ln w="7620">
            <a:solidFill>
              <a:srgbClr val="B2D4E5"/>
            </a:solidFill>
            <a:prstDash val="solid"/>
          </a:ln>
        </p:spPr>
      </p:sp>
      <p:sp>
        <p:nvSpPr>
          <p:cNvPr id="7" name="Text 5"/>
          <p:cNvSpPr/>
          <p:nvPr/>
        </p:nvSpPr>
        <p:spPr>
          <a:xfrm>
            <a:off x="7607379" y="1720572"/>
            <a:ext cx="2574369" cy="31111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Problem with AI Alone</a:t>
            </a:r>
            <a:endParaRPr lang="en-US" sz="1950" dirty="0"/>
          </a:p>
        </p:txBody>
      </p:sp>
      <p:sp>
        <p:nvSpPr>
          <p:cNvPr id="8" name="Text 6"/>
          <p:cNvSpPr/>
          <p:nvPr/>
        </p:nvSpPr>
        <p:spPr>
          <a:xfrm>
            <a:off x="7607379" y="2145387"/>
            <a:ext cx="6162080" cy="91011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Generic Output: Without design context, AI generates code based on general knowledge, not your specific design system or visual requirements.</a:t>
            </a:r>
            <a:endParaRPr lang="en-US" sz="1450" dirty="0"/>
          </a:p>
        </p:txBody>
      </p:sp>
      <p:sp>
        <p:nvSpPr>
          <p:cNvPr id="9" name="Text 7"/>
          <p:cNvSpPr/>
          <p:nvPr/>
        </p:nvSpPr>
        <p:spPr>
          <a:xfrm>
            <a:off x="7607379" y="3121819"/>
            <a:ext cx="6162080" cy="60674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Inaccuracy: It might guess styles or layouts, leading to visual inconsistencies and non-compliance.</a:t>
            </a:r>
            <a:endParaRPr lang="en-US" sz="1450" dirty="0"/>
          </a:p>
        </p:txBody>
      </p:sp>
      <p:sp>
        <p:nvSpPr>
          <p:cNvPr id="10" name="Text 8"/>
          <p:cNvSpPr/>
          <p:nvPr/>
        </p:nvSpPr>
        <p:spPr>
          <a:xfrm>
            <a:off x="7607379" y="3794879"/>
            <a:ext cx="6162080" cy="91011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Requires Heavy Prompting: You'd need extremely detailed text prompts describing every visual aspect, negating the efficiency gains.</a:t>
            </a:r>
            <a:endParaRPr lang="en-US" sz="1450" dirty="0"/>
          </a:p>
        </p:txBody>
      </p:sp>
      <p:sp>
        <p:nvSpPr>
          <p:cNvPr id="11" name="Shape 9"/>
          <p:cNvSpPr/>
          <p:nvPr/>
        </p:nvSpPr>
        <p:spPr>
          <a:xfrm>
            <a:off x="663773" y="5091946"/>
            <a:ext cx="6556653" cy="2099191"/>
          </a:xfrm>
          <a:prstGeom prst="roundRect">
            <a:avLst>
              <a:gd name="adj" fmla="val 3795"/>
            </a:avLst>
          </a:prstGeom>
          <a:solidFill>
            <a:srgbClr val="CCEEFF"/>
          </a:solidFill>
          <a:ln w="7620">
            <a:solidFill>
              <a:srgbClr val="B2D4E5"/>
            </a:solidFill>
            <a:prstDash val="solid"/>
          </a:ln>
        </p:spPr>
      </p:sp>
      <p:sp>
        <p:nvSpPr>
          <p:cNvPr id="12" name="Text 10"/>
          <p:cNvSpPr/>
          <p:nvPr/>
        </p:nvSpPr>
        <p:spPr>
          <a:xfrm>
            <a:off x="861060" y="5289233"/>
            <a:ext cx="2852261" cy="31111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Our Solution's Advantage</a:t>
            </a:r>
            <a:endParaRPr lang="en-US" sz="1950" dirty="0"/>
          </a:p>
        </p:txBody>
      </p:sp>
      <p:sp>
        <p:nvSpPr>
          <p:cNvPr id="13" name="Text 11"/>
          <p:cNvSpPr/>
          <p:nvPr/>
        </p:nvSpPr>
        <p:spPr>
          <a:xfrm>
            <a:off x="861060" y="5714048"/>
            <a:ext cx="6162080" cy="606743"/>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Figma Plugin provides the critical foundation – the structured, accurate design data.</a:t>
            </a:r>
            <a:endParaRPr lang="en-US" sz="1450" dirty="0"/>
          </a:p>
        </p:txBody>
      </p:sp>
      <p:sp>
        <p:nvSpPr>
          <p:cNvPr id="14" name="Shape 12"/>
          <p:cNvSpPr/>
          <p:nvPr/>
        </p:nvSpPr>
        <p:spPr>
          <a:xfrm>
            <a:off x="7410093" y="5091946"/>
            <a:ext cx="6556653" cy="2099191"/>
          </a:xfrm>
          <a:prstGeom prst="roundRect">
            <a:avLst>
              <a:gd name="adj" fmla="val 3795"/>
            </a:avLst>
          </a:prstGeom>
          <a:solidFill>
            <a:srgbClr val="CCEEFF"/>
          </a:solidFill>
          <a:ln w="7620">
            <a:solidFill>
              <a:srgbClr val="B2D4E5"/>
            </a:solidFill>
            <a:prstDash val="solid"/>
          </a:ln>
        </p:spPr>
      </p:sp>
      <p:sp>
        <p:nvSpPr>
          <p:cNvPr id="15" name="Text 13"/>
          <p:cNvSpPr/>
          <p:nvPr/>
        </p:nvSpPr>
        <p:spPr>
          <a:xfrm>
            <a:off x="7607379" y="5289233"/>
            <a:ext cx="3581400" cy="31111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Successful "Vibe Coding" Needs</a:t>
            </a:r>
            <a:endParaRPr lang="en-US" sz="1950" dirty="0"/>
          </a:p>
        </p:txBody>
      </p:sp>
      <p:sp>
        <p:nvSpPr>
          <p:cNvPr id="16" name="Text 14"/>
          <p:cNvSpPr/>
          <p:nvPr/>
        </p:nvSpPr>
        <p:spPr>
          <a:xfrm>
            <a:off x="7607379" y="5714048"/>
            <a:ext cx="6162080" cy="606743"/>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1"/>
            </a:pPr>
            <a:r>
              <a:rPr lang="en-US" sz="1450" dirty="0">
                <a:solidFill>
                  <a:srgbClr val="272525"/>
                </a:solidFill>
                <a:latin typeface="Inter" pitchFamily="34" charset="0"/>
                <a:ea typeface="Inter" pitchFamily="34" charset="-122"/>
                <a:cs typeface="Inter" pitchFamily="34" charset="-120"/>
              </a:rPr>
              <a:t>Rich Design Context: The extracted data package (styles, tokens, layout).</a:t>
            </a:r>
            <a:endParaRPr lang="en-US" sz="1450" dirty="0"/>
          </a:p>
        </p:txBody>
      </p:sp>
      <p:sp>
        <p:nvSpPr>
          <p:cNvPr id="17" name="Text 15"/>
          <p:cNvSpPr/>
          <p:nvPr/>
        </p:nvSpPr>
        <p:spPr>
          <a:xfrm>
            <a:off x="7607379" y="6387108"/>
            <a:ext cx="6162080" cy="606743"/>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2"/>
            </a:pPr>
            <a:r>
              <a:rPr lang="en-US" sz="1450" dirty="0">
                <a:solidFill>
                  <a:srgbClr val="272525"/>
                </a:solidFill>
                <a:latin typeface="Inter" pitchFamily="34" charset="0"/>
                <a:ea typeface="Inter" pitchFamily="34" charset="-122"/>
                <a:cs typeface="Inter" pitchFamily="34" charset="-120"/>
              </a:rPr>
              <a:t>Functional Requirements: User stories defining what the UI should do.</a:t>
            </a:r>
            <a:endParaRPr lang="en-US" sz="1450" dirty="0"/>
          </a:p>
        </p:txBody>
      </p:sp>
      <p:sp>
        <p:nvSpPr>
          <p:cNvPr id="18" name="Text 16"/>
          <p:cNvSpPr/>
          <p:nvPr/>
        </p:nvSpPr>
        <p:spPr>
          <a:xfrm>
            <a:off x="663773" y="7404497"/>
            <a:ext cx="13302853" cy="303371"/>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Result: AI (Cursor) can accurately translate the design and implement functionality, building good products efficiently.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1278" y="585907"/>
            <a:ext cx="7741444" cy="1314926"/>
          </a:xfrm>
          <a:prstGeom prst="rect">
            <a:avLst/>
          </a:prstGeom>
          <a:noFill/>
          <a:ln/>
        </p:spPr>
        <p:txBody>
          <a:bodyPr wrap="square" lIns="0" tIns="0" rIns="0" bIns="0" rtlCol="0" anchor="t"/>
          <a:lstStyle/>
          <a:p>
            <a:pPr algn="l" indent="0" marL="0">
              <a:lnSpc>
                <a:spcPts val="5150"/>
              </a:lnSpc>
              <a:buNone/>
            </a:pPr>
            <a:r>
              <a:rPr lang="en-US" sz="4100" b="1" dirty="0">
                <a:solidFill>
                  <a:srgbClr val="000000"/>
                </a:solidFill>
                <a:latin typeface="Petrona Bold" pitchFamily="34" charset="0"/>
                <a:ea typeface="Petrona Bold" pitchFamily="34" charset="-122"/>
                <a:cs typeface="Petrona Bold" pitchFamily="34" charset="-120"/>
              </a:rPr>
              <a:t>Plugin Architecture &amp; Tech Stack</a:t>
            </a:r>
            <a:endParaRPr lang="en-US" sz="4100" dirty="0"/>
          </a:p>
        </p:txBody>
      </p:sp>
      <p:sp>
        <p:nvSpPr>
          <p:cNvPr id="4" name="Shape 1"/>
          <p:cNvSpPr/>
          <p:nvPr/>
        </p:nvSpPr>
        <p:spPr>
          <a:xfrm>
            <a:off x="701278" y="2201347"/>
            <a:ext cx="450771" cy="450771"/>
          </a:xfrm>
          <a:prstGeom prst="roundRect">
            <a:avLst>
              <a:gd name="adj" fmla="val 18670"/>
            </a:avLst>
          </a:prstGeom>
          <a:solidFill>
            <a:srgbClr val="CCEEFF"/>
          </a:solidFill>
          <a:ln w="7620">
            <a:solidFill>
              <a:srgbClr val="B2D4E5"/>
            </a:solidFill>
            <a:prstDash val="solid"/>
          </a:ln>
        </p:spPr>
      </p:sp>
      <p:pic>
        <p:nvPicPr>
          <p:cNvPr id="5" name="Image 1" descr="preencoded.png">    </p:cNvPr>
          <p:cNvPicPr>
            <a:picLocks noChangeAspect="1"/>
          </p:cNvPicPr>
          <p:nvPr/>
        </p:nvPicPr>
        <p:blipFill>
          <a:blip r:embed="rId2"/>
          <a:stretch>
            <a:fillRect/>
          </a:stretch>
        </p:blipFill>
        <p:spPr>
          <a:xfrm>
            <a:off x="768906" y="2229505"/>
            <a:ext cx="315516" cy="394454"/>
          </a:xfrm>
          <a:prstGeom prst="rect">
            <a:avLst/>
          </a:prstGeom>
        </p:spPr>
      </p:pic>
      <p:sp>
        <p:nvSpPr>
          <p:cNvPr id="6" name="Text 2"/>
          <p:cNvSpPr/>
          <p:nvPr/>
        </p:nvSpPr>
        <p:spPr>
          <a:xfrm>
            <a:off x="1352312" y="2270165"/>
            <a:ext cx="2654498" cy="328732"/>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How the Plugin Works</a:t>
            </a:r>
            <a:endParaRPr lang="en-US" sz="2050" dirty="0"/>
          </a:p>
        </p:txBody>
      </p:sp>
      <p:sp>
        <p:nvSpPr>
          <p:cNvPr id="7" name="Text 3"/>
          <p:cNvSpPr/>
          <p:nvPr/>
        </p:nvSpPr>
        <p:spPr>
          <a:xfrm>
            <a:off x="1352312" y="2719030"/>
            <a:ext cx="3094553" cy="64103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Runs inside Figma, interacting directly with the design file.</a:t>
            </a:r>
            <a:endParaRPr lang="en-US" sz="1550" dirty="0"/>
          </a:p>
        </p:txBody>
      </p:sp>
      <p:sp>
        <p:nvSpPr>
          <p:cNvPr id="8" name="Shape 4"/>
          <p:cNvSpPr/>
          <p:nvPr/>
        </p:nvSpPr>
        <p:spPr>
          <a:xfrm>
            <a:off x="4697254" y="2201347"/>
            <a:ext cx="450771" cy="450771"/>
          </a:xfrm>
          <a:prstGeom prst="roundRect">
            <a:avLst>
              <a:gd name="adj" fmla="val 18670"/>
            </a:avLst>
          </a:prstGeom>
          <a:solidFill>
            <a:srgbClr val="CCEEFF"/>
          </a:solidFill>
          <a:ln w="7620">
            <a:solidFill>
              <a:srgbClr val="B2D4E5"/>
            </a:solidFill>
            <a:prstDash val="solid"/>
          </a:ln>
        </p:spPr>
      </p:sp>
      <p:pic>
        <p:nvPicPr>
          <p:cNvPr id="9" name="Image 2" descr="preencoded.png">    </p:cNvPr>
          <p:cNvPicPr>
            <a:picLocks noChangeAspect="1"/>
          </p:cNvPicPr>
          <p:nvPr/>
        </p:nvPicPr>
        <p:blipFill>
          <a:blip r:embed="rId3"/>
          <a:stretch>
            <a:fillRect/>
          </a:stretch>
        </p:blipFill>
        <p:spPr>
          <a:xfrm>
            <a:off x="4764881" y="2229505"/>
            <a:ext cx="315516" cy="394454"/>
          </a:xfrm>
          <a:prstGeom prst="rect">
            <a:avLst/>
          </a:prstGeom>
        </p:spPr>
      </p:pic>
      <p:sp>
        <p:nvSpPr>
          <p:cNvPr id="10" name="Text 5"/>
          <p:cNvSpPr/>
          <p:nvPr/>
        </p:nvSpPr>
        <p:spPr>
          <a:xfrm>
            <a:off x="5348288" y="2270165"/>
            <a:ext cx="2629853" cy="328732"/>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Core Components</a:t>
            </a:r>
            <a:endParaRPr lang="en-US" sz="2050" dirty="0"/>
          </a:p>
        </p:txBody>
      </p:sp>
      <p:sp>
        <p:nvSpPr>
          <p:cNvPr id="11" name="Text 6"/>
          <p:cNvSpPr/>
          <p:nvPr/>
        </p:nvSpPr>
        <p:spPr>
          <a:xfrm>
            <a:off x="5348288" y="2719030"/>
            <a:ext cx="3094553" cy="96154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Configuration, UI (optional), and the main code logic using Figma's API.</a:t>
            </a:r>
            <a:endParaRPr lang="en-US" sz="1550" dirty="0"/>
          </a:p>
        </p:txBody>
      </p:sp>
      <p:sp>
        <p:nvSpPr>
          <p:cNvPr id="12" name="Shape 7"/>
          <p:cNvSpPr/>
          <p:nvPr/>
        </p:nvSpPr>
        <p:spPr>
          <a:xfrm>
            <a:off x="701278" y="4081224"/>
            <a:ext cx="450771" cy="450771"/>
          </a:xfrm>
          <a:prstGeom prst="roundRect">
            <a:avLst>
              <a:gd name="adj" fmla="val 18670"/>
            </a:avLst>
          </a:prstGeom>
          <a:solidFill>
            <a:srgbClr val="CCEEFF"/>
          </a:solidFill>
          <a:ln w="7620">
            <a:solidFill>
              <a:srgbClr val="B2D4E5"/>
            </a:solidFill>
            <a:prstDash val="solid"/>
          </a:ln>
        </p:spPr>
      </p:sp>
      <p:pic>
        <p:nvPicPr>
          <p:cNvPr id="13" name="Image 3" descr="preencoded.png">    </p:cNvPr>
          <p:cNvPicPr>
            <a:picLocks noChangeAspect="1"/>
          </p:cNvPicPr>
          <p:nvPr/>
        </p:nvPicPr>
        <p:blipFill>
          <a:blip r:embed="rId4"/>
          <a:stretch>
            <a:fillRect/>
          </a:stretch>
        </p:blipFill>
        <p:spPr>
          <a:xfrm>
            <a:off x="768906" y="4109383"/>
            <a:ext cx="315516" cy="394454"/>
          </a:xfrm>
          <a:prstGeom prst="rect">
            <a:avLst/>
          </a:prstGeom>
        </p:spPr>
      </p:pic>
      <p:sp>
        <p:nvSpPr>
          <p:cNvPr id="14" name="Text 8"/>
          <p:cNvSpPr/>
          <p:nvPr/>
        </p:nvSpPr>
        <p:spPr>
          <a:xfrm>
            <a:off x="1352312" y="4150042"/>
            <a:ext cx="2629853" cy="328732"/>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Technical Stack</a:t>
            </a:r>
            <a:endParaRPr lang="en-US" sz="2050" dirty="0"/>
          </a:p>
        </p:txBody>
      </p:sp>
      <p:sp>
        <p:nvSpPr>
          <p:cNvPr id="15" name="Text 9"/>
          <p:cNvSpPr/>
          <p:nvPr/>
        </p:nvSpPr>
        <p:spPr>
          <a:xfrm>
            <a:off x="1352312" y="4598908"/>
            <a:ext cx="7090410" cy="320516"/>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Figma Plugin API: Core interface for accessing design data.</a:t>
            </a:r>
            <a:endParaRPr lang="en-US" sz="1550" dirty="0"/>
          </a:p>
        </p:txBody>
      </p:sp>
      <p:sp>
        <p:nvSpPr>
          <p:cNvPr id="16" name="Text 10"/>
          <p:cNvSpPr/>
          <p:nvPr/>
        </p:nvSpPr>
        <p:spPr>
          <a:xfrm>
            <a:off x="1352312" y="5039558"/>
            <a:ext cx="7090410" cy="64103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TypeScript: Preferred language for type safety with the API (JavaScript also possible).</a:t>
            </a:r>
            <a:endParaRPr lang="en-US" sz="1550" dirty="0"/>
          </a:p>
        </p:txBody>
      </p:sp>
      <p:sp>
        <p:nvSpPr>
          <p:cNvPr id="17" name="Text 11"/>
          <p:cNvSpPr/>
          <p:nvPr/>
        </p:nvSpPr>
        <p:spPr>
          <a:xfrm>
            <a:off x="1352312" y="5800725"/>
            <a:ext cx="7090410" cy="320516"/>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HTML / CSS: For building the optional plugin settings UI (ui.html).</a:t>
            </a:r>
            <a:endParaRPr lang="en-US" sz="1550" dirty="0"/>
          </a:p>
        </p:txBody>
      </p:sp>
      <p:sp>
        <p:nvSpPr>
          <p:cNvPr id="18" name="Text 12"/>
          <p:cNvSpPr/>
          <p:nvPr/>
        </p:nvSpPr>
        <p:spPr>
          <a:xfrm>
            <a:off x="1352312" y="6241375"/>
            <a:ext cx="7090410" cy="64103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Node.js / npm: For development environment, build process, managing dependencies.</a:t>
            </a:r>
            <a:endParaRPr lang="en-US" sz="1550" dirty="0"/>
          </a:p>
        </p:txBody>
      </p:sp>
      <p:sp>
        <p:nvSpPr>
          <p:cNvPr id="19" name="Text 13"/>
          <p:cNvSpPr/>
          <p:nvPr/>
        </p:nvSpPr>
        <p:spPr>
          <a:xfrm>
            <a:off x="1352312" y="7002542"/>
            <a:ext cx="7090410" cy="64103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Bundler (e.g., Webpack, esbuild): Often used to compile TypeScript/JavaScript and bundle code for Figma.</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2337" y="474345"/>
            <a:ext cx="7939326" cy="1129189"/>
          </a:xfrm>
          <a:prstGeom prst="rect">
            <a:avLst/>
          </a:prstGeom>
          <a:noFill/>
          <a:ln/>
        </p:spPr>
        <p:txBody>
          <a:bodyPr wrap="square" lIns="0" tIns="0" rIns="0" bIns="0" rtlCol="0" anchor="t"/>
          <a:lstStyle/>
          <a:p>
            <a:pPr algn="l" indent="0" marL="0">
              <a:lnSpc>
                <a:spcPts val="4400"/>
              </a:lnSpc>
              <a:buNone/>
            </a:pPr>
            <a:r>
              <a:rPr lang="en-US" sz="3550" b="1" dirty="0">
                <a:solidFill>
                  <a:srgbClr val="000000"/>
                </a:solidFill>
                <a:latin typeface="Petrona Bold" pitchFamily="34" charset="0"/>
                <a:ea typeface="Petrona Bold" pitchFamily="34" charset="-122"/>
                <a:cs typeface="Petrona Bold" pitchFamily="34" charset="-120"/>
              </a:rPr>
              <a:t>Part 2 - AI-Powered Vibe Coding (Angular Example)</a:t>
            </a:r>
            <a:endParaRPr lang="en-US" sz="3550" dirty="0"/>
          </a:p>
        </p:txBody>
      </p:sp>
      <p:pic>
        <p:nvPicPr>
          <p:cNvPr id="4" name="Image 1" descr="preencoded.png">    </p:cNvPr>
          <p:cNvPicPr>
            <a:picLocks noChangeAspect="1"/>
          </p:cNvPicPr>
          <p:nvPr/>
        </p:nvPicPr>
        <p:blipFill>
          <a:blip r:embed="rId2"/>
          <a:stretch>
            <a:fillRect/>
          </a:stretch>
        </p:blipFill>
        <p:spPr>
          <a:xfrm>
            <a:off x="602337" y="1861661"/>
            <a:ext cx="860465" cy="1280398"/>
          </a:xfrm>
          <a:prstGeom prst="rect">
            <a:avLst/>
          </a:prstGeom>
        </p:spPr>
      </p:pic>
      <p:sp>
        <p:nvSpPr>
          <p:cNvPr id="5" name="Text 1"/>
          <p:cNvSpPr/>
          <p:nvPr/>
        </p:nvSpPr>
        <p:spPr>
          <a:xfrm>
            <a:off x="1720929" y="2033707"/>
            <a:ext cx="2770108" cy="2822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Leveraging the Foundation</a:t>
            </a:r>
            <a:endParaRPr lang="en-US" sz="1750" dirty="0"/>
          </a:p>
        </p:txBody>
      </p:sp>
      <p:sp>
        <p:nvSpPr>
          <p:cNvPr id="6" name="Text 2"/>
          <p:cNvSpPr/>
          <p:nvPr/>
        </p:nvSpPr>
        <p:spPr>
          <a:xfrm>
            <a:off x="1720929" y="2419231"/>
            <a:ext cx="6820733" cy="55078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The detailed Design Data Package (from Part 1) provides the essential context for the AI.</a:t>
            </a:r>
            <a:endParaRPr lang="en-US" sz="1350" dirty="0"/>
          </a:p>
        </p:txBody>
      </p:sp>
      <p:pic>
        <p:nvPicPr>
          <p:cNvPr id="7" name="Image 2" descr="preencoded.png">    </p:cNvPr>
          <p:cNvPicPr>
            <a:picLocks noChangeAspect="1"/>
          </p:cNvPicPr>
          <p:nvPr/>
        </p:nvPicPr>
        <p:blipFill>
          <a:blip r:embed="rId3"/>
          <a:stretch>
            <a:fillRect/>
          </a:stretch>
        </p:blipFill>
        <p:spPr>
          <a:xfrm>
            <a:off x="602337" y="3142059"/>
            <a:ext cx="860465" cy="1280398"/>
          </a:xfrm>
          <a:prstGeom prst="rect">
            <a:avLst/>
          </a:prstGeom>
        </p:spPr>
      </p:pic>
      <p:sp>
        <p:nvSpPr>
          <p:cNvPr id="8" name="Text 3"/>
          <p:cNvSpPr/>
          <p:nvPr/>
        </p:nvSpPr>
        <p:spPr>
          <a:xfrm>
            <a:off x="1720929" y="3314105"/>
            <a:ext cx="2258854" cy="2822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Input Fusion</a:t>
            </a:r>
            <a:endParaRPr lang="en-US" sz="1750" dirty="0"/>
          </a:p>
        </p:txBody>
      </p:sp>
      <p:sp>
        <p:nvSpPr>
          <p:cNvPr id="9" name="Text 4"/>
          <p:cNvSpPr/>
          <p:nvPr/>
        </p:nvSpPr>
        <p:spPr>
          <a:xfrm>
            <a:off x="1720929" y="3699629"/>
            <a:ext cx="6820733" cy="55078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Combine the structured design data with specific User Stories or functional requirements.</a:t>
            </a:r>
            <a:endParaRPr lang="en-US" sz="1350" dirty="0"/>
          </a:p>
        </p:txBody>
      </p:sp>
      <p:pic>
        <p:nvPicPr>
          <p:cNvPr id="10" name="Image 3" descr="preencoded.png">    </p:cNvPr>
          <p:cNvPicPr>
            <a:picLocks noChangeAspect="1"/>
          </p:cNvPicPr>
          <p:nvPr/>
        </p:nvPicPr>
        <p:blipFill>
          <a:blip r:embed="rId4"/>
          <a:stretch>
            <a:fillRect/>
          </a:stretch>
        </p:blipFill>
        <p:spPr>
          <a:xfrm>
            <a:off x="602337" y="4422458"/>
            <a:ext cx="860465" cy="1032629"/>
          </a:xfrm>
          <a:prstGeom prst="rect">
            <a:avLst/>
          </a:prstGeom>
        </p:spPr>
      </p:pic>
      <p:sp>
        <p:nvSpPr>
          <p:cNvPr id="11" name="Text 5"/>
          <p:cNvSpPr/>
          <p:nvPr/>
        </p:nvSpPr>
        <p:spPr>
          <a:xfrm>
            <a:off x="1720929" y="4594503"/>
            <a:ext cx="2258854" cy="2822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AI IDE Integration</a:t>
            </a:r>
            <a:endParaRPr lang="en-US" sz="1750" dirty="0"/>
          </a:p>
        </p:txBody>
      </p:sp>
      <p:sp>
        <p:nvSpPr>
          <p:cNvPr id="12" name="Text 6"/>
          <p:cNvSpPr/>
          <p:nvPr/>
        </p:nvSpPr>
        <p:spPr>
          <a:xfrm>
            <a:off x="1720929" y="4980027"/>
            <a:ext cx="6820733" cy="275392"/>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Utilize AI-native IDEs (e.g., Cursor) to process the combined input.</a:t>
            </a:r>
            <a:endParaRPr lang="en-US" sz="1350" dirty="0"/>
          </a:p>
        </p:txBody>
      </p:sp>
      <p:pic>
        <p:nvPicPr>
          <p:cNvPr id="13" name="Image 4" descr="preencoded.png">    </p:cNvPr>
          <p:cNvPicPr>
            <a:picLocks noChangeAspect="1"/>
          </p:cNvPicPr>
          <p:nvPr/>
        </p:nvPicPr>
        <p:blipFill>
          <a:blip r:embed="rId5"/>
          <a:stretch>
            <a:fillRect/>
          </a:stretch>
        </p:blipFill>
        <p:spPr>
          <a:xfrm>
            <a:off x="602337" y="5455087"/>
            <a:ext cx="860465" cy="1280398"/>
          </a:xfrm>
          <a:prstGeom prst="rect">
            <a:avLst/>
          </a:prstGeom>
        </p:spPr>
      </p:pic>
      <p:sp>
        <p:nvSpPr>
          <p:cNvPr id="14" name="Text 7"/>
          <p:cNvSpPr/>
          <p:nvPr/>
        </p:nvSpPr>
        <p:spPr>
          <a:xfrm>
            <a:off x="1720929" y="5627132"/>
            <a:ext cx="2258854" cy="2822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"Vibe Coding"</a:t>
            </a:r>
            <a:endParaRPr lang="en-US" sz="1750" dirty="0"/>
          </a:p>
        </p:txBody>
      </p:sp>
      <p:sp>
        <p:nvSpPr>
          <p:cNvPr id="15" name="Text 8"/>
          <p:cNvSpPr/>
          <p:nvPr/>
        </p:nvSpPr>
        <p:spPr>
          <a:xfrm>
            <a:off x="1720929" y="6012656"/>
            <a:ext cx="6820733" cy="55078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The rich context allows the AI to understand the </a:t>
            </a:r>
            <a:pPr algn="l" indent="0" marL="0">
              <a:lnSpc>
                <a:spcPts val="2150"/>
              </a:lnSpc>
              <a:buNone/>
            </a:pPr>
            <a:r>
              <a:rPr lang="en-US" sz="1350" i="1" dirty="0">
                <a:solidFill>
                  <a:srgbClr val="272525"/>
                </a:solidFill>
                <a:latin typeface="Inter" pitchFamily="34" charset="0"/>
                <a:ea typeface="Inter" pitchFamily="34" charset="-122"/>
                <a:cs typeface="Inter" pitchFamily="34" charset="-120"/>
              </a:rPr>
              <a:t>intent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(the "vibe") and generate not just snippets, but complete, working UI components/pages.</a:t>
            </a:r>
            <a:endParaRPr lang="en-US" sz="1350" dirty="0"/>
          </a:p>
        </p:txBody>
      </p:sp>
      <p:sp>
        <p:nvSpPr>
          <p:cNvPr id="16" name="Text 9"/>
          <p:cNvSpPr/>
          <p:nvPr/>
        </p:nvSpPr>
        <p:spPr>
          <a:xfrm>
            <a:off x="602337" y="6929080"/>
            <a:ext cx="7939326" cy="826175"/>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Target Output: Generate functional Angular components (or other frameworks) incorporating correct HTML structure &amp; CSS (based on design data), basic component logic inferred from user stories, and integration of design tokens.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4126" y="554831"/>
            <a:ext cx="7895749" cy="1170384"/>
          </a:xfrm>
          <a:prstGeom prst="rect">
            <a:avLst/>
          </a:prstGeom>
          <a:noFill/>
          <a:ln/>
        </p:spPr>
        <p:txBody>
          <a:bodyPr wrap="square" lIns="0" tIns="0" rIns="0" bIns="0" rtlCol="0" anchor="t"/>
          <a:lstStyle/>
          <a:p>
            <a:pPr algn="l" indent="0" marL="0">
              <a:lnSpc>
                <a:spcPts val="4600"/>
              </a:lnSpc>
              <a:buNone/>
            </a:pPr>
            <a:r>
              <a:rPr lang="en-US" sz="3650" b="1" dirty="0">
                <a:solidFill>
                  <a:srgbClr val="000000"/>
                </a:solidFill>
                <a:latin typeface="Petrona Bold" pitchFamily="34" charset="0"/>
                <a:ea typeface="Petrona Bold" pitchFamily="34" charset="-122"/>
                <a:cs typeface="Petrona Bold" pitchFamily="34" charset="-120"/>
              </a:rPr>
              <a:t>Step 3 - AI Processing &amp; Code Generation (General)</a:t>
            </a:r>
            <a:endParaRPr lang="en-US" sz="3650" dirty="0"/>
          </a:p>
        </p:txBody>
      </p:sp>
      <p:sp>
        <p:nvSpPr>
          <p:cNvPr id="4" name="Shape 1"/>
          <p:cNvSpPr/>
          <p:nvPr/>
        </p:nvSpPr>
        <p:spPr>
          <a:xfrm>
            <a:off x="624126" y="1992630"/>
            <a:ext cx="133707" cy="970002"/>
          </a:xfrm>
          <a:prstGeom prst="roundRect">
            <a:avLst>
              <a:gd name="adj" fmla="val 56015"/>
            </a:avLst>
          </a:prstGeom>
          <a:solidFill>
            <a:srgbClr val="CCEEFF"/>
          </a:solidFill>
          <a:ln w="7620">
            <a:solidFill>
              <a:srgbClr val="B2D4E5"/>
            </a:solidFill>
            <a:prstDash val="solid"/>
          </a:ln>
        </p:spPr>
      </p:sp>
      <p:sp>
        <p:nvSpPr>
          <p:cNvPr id="5" name="Text 2"/>
          <p:cNvSpPr/>
          <p:nvPr/>
        </p:nvSpPr>
        <p:spPr>
          <a:xfrm>
            <a:off x="1025247" y="1992630"/>
            <a:ext cx="2340412" cy="292537"/>
          </a:xfrm>
          <a:prstGeom prst="rect">
            <a:avLst/>
          </a:prstGeom>
          <a:noFill/>
          <a:ln/>
        </p:spPr>
        <p:txBody>
          <a:bodyPr wrap="none" lIns="0" tIns="0" rIns="0" bIns="0" rtlCol="0" anchor="t"/>
          <a:lstStyle/>
          <a:p>
            <a:pPr algn="l" indent="0" marL="0">
              <a:lnSpc>
                <a:spcPts val="2300"/>
              </a:lnSpc>
              <a:buNone/>
            </a:pPr>
            <a:r>
              <a:rPr lang="en-US" sz="1800" b="1" dirty="0">
                <a:solidFill>
                  <a:srgbClr val="272525"/>
                </a:solidFill>
                <a:latin typeface="Petrona Bold" pitchFamily="34" charset="0"/>
                <a:ea typeface="Petrona Bold" pitchFamily="34" charset="-122"/>
                <a:cs typeface="Petrona Bold" pitchFamily="34" charset="-120"/>
              </a:rPr>
              <a:t>Processing Interface</a:t>
            </a:r>
            <a:endParaRPr lang="en-US" sz="1800" dirty="0"/>
          </a:p>
        </p:txBody>
      </p:sp>
      <p:sp>
        <p:nvSpPr>
          <p:cNvPr id="6" name="Text 3"/>
          <p:cNvSpPr/>
          <p:nvPr/>
        </p:nvSpPr>
        <p:spPr>
          <a:xfrm>
            <a:off x="1025247" y="2392085"/>
            <a:ext cx="7494627" cy="570548"/>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External Application (e.g., Streamlit) or IDE (e.g., Cursor): Provides the interface for processing.</a:t>
            </a:r>
            <a:endParaRPr lang="en-US" sz="1400" dirty="0"/>
          </a:p>
        </p:txBody>
      </p:sp>
      <p:sp>
        <p:nvSpPr>
          <p:cNvPr id="7" name="Shape 4"/>
          <p:cNvSpPr/>
          <p:nvPr/>
        </p:nvSpPr>
        <p:spPr>
          <a:xfrm>
            <a:off x="891540" y="3140869"/>
            <a:ext cx="133707" cy="1362194"/>
          </a:xfrm>
          <a:prstGeom prst="roundRect">
            <a:avLst>
              <a:gd name="adj" fmla="val 56015"/>
            </a:avLst>
          </a:prstGeom>
          <a:solidFill>
            <a:srgbClr val="CCEEFF"/>
          </a:solidFill>
          <a:ln w="7620">
            <a:solidFill>
              <a:srgbClr val="B2D4E5"/>
            </a:solidFill>
            <a:prstDash val="solid"/>
          </a:ln>
        </p:spPr>
      </p:sp>
      <p:sp>
        <p:nvSpPr>
          <p:cNvPr id="8" name="Text 5"/>
          <p:cNvSpPr/>
          <p:nvPr/>
        </p:nvSpPr>
        <p:spPr>
          <a:xfrm>
            <a:off x="1292662" y="3140869"/>
            <a:ext cx="2340412" cy="292537"/>
          </a:xfrm>
          <a:prstGeom prst="rect">
            <a:avLst/>
          </a:prstGeom>
          <a:noFill/>
          <a:ln/>
        </p:spPr>
        <p:txBody>
          <a:bodyPr wrap="none" lIns="0" tIns="0" rIns="0" bIns="0" rtlCol="0" anchor="t"/>
          <a:lstStyle/>
          <a:p>
            <a:pPr algn="l" indent="0" marL="0">
              <a:lnSpc>
                <a:spcPts val="2300"/>
              </a:lnSpc>
              <a:buNone/>
            </a:pPr>
            <a:r>
              <a:rPr lang="en-US" sz="1800" b="1" dirty="0">
                <a:solidFill>
                  <a:srgbClr val="272525"/>
                </a:solidFill>
                <a:latin typeface="Petrona Bold" pitchFamily="34" charset="0"/>
                <a:ea typeface="Petrona Bold" pitchFamily="34" charset="-122"/>
                <a:cs typeface="Petrona Bold" pitchFamily="34" charset="-120"/>
              </a:rPr>
              <a:t>AI Model Selection</a:t>
            </a:r>
            <a:endParaRPr lang="en-US" sz="1800" dirty="0"/>
          </a:p>
        </p:txBody>
      </p:sp>
      <p:sp>
        <p:nvSpPr>
          <p:cNvPr id="9" name="Text 6"/>
          <p:cNvSpPr/>
          <p:nvPr/>
        </p:nvSpPr>
        <p:spPr>
          <a:xfrm>
            <a:off x="1292662" y="3540323"/>
            <a:ext cx="7227213" cy="285274"/>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AI Model Choice: Flexibility to use powerful models like Cursor AI, GPT-4, Gemini, etc.</a:t>
            </a:r>
            <a:endParaRPr lang="en-US" sz="1400" dirty="0"/>
          </a:p>
        </p:txBody>
      </p:sp>
      <p:sp>
        <p:nvSpPr>
          <p:cNvPr id="10" name="Text 7"/>
          <p:cNvSpPr/>
          <p:nvPr/>
        </p:nvSpPr>
        <p:spPr>
          <a:xfrm>
            <a:off x="1292662" y="3932515"/>
            <a:ext cx="7227213" cy="570548"/>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Context is King: The structured JSON (and user stories in Part 2) provides rich context for the LLM.</a:t>
            </a:r>
            <a:endParaRPr lang="en-US" sz="1400" dirty="0"/>
          </a:p>
        </p:txBody>
      </p:sp>
      <p:sp>
        <p:nvSpPr>
          <p:cNvPr id="11" name="Shape 8"/>
          <p:cNvSpPr/>
          <p:nvPr/>
        </p:nvSpPr>
        <p:spPr>
          <a:xfrm>
            <a:off x="1159073" y="4681299"/>
            <a:ext cx="133707" cy="2815233"/>
          </a:xfrm>
          <a:prstGeom prst="roundRect">
            <a:avLst>
              <a:gd name="adj" fmla="val 56015"/>
            </a:avLst>
          </a:prstGeom>
          <a:solidFill>
            <a:srgbClr val="CCEEFF"/>
          </a:solidFill>
          <a:ln w="7620">
            <a:solidFill>
              <a:srgbClr val="B2D4E5"/>
            </a:solidFill>
            <a:prstDash val="solid"/>
          </a:ln>
        </p:spPr>
      </p:sp>
      <p:sp>
        <p:nvSpPr>
          <p:cNvPr id="12" name="Text 9"/>
          <p:cNvSpPr/>
          <p:nvPr/>
        </p:nvSpPr>
        <p:spPr>
          <a:xfrm>
            <a:off x="1560195" y="4681299"/>
            <a:ext cx="2358152" cy="292537"/>
          </a:xfrm>
          <a:prstGeom prst="rect">
            <a:avLst/>
          </a:prstGeom>
          <a:noFill/>
          <a:ln/>
        </p:spPr>
        <p:txBody>
          <a:bodyPr wrap="none" lIns="0" tIns="0" rIns="0" bIns="0" rtlCol="0" anchor="t"/>
          <a:lstStyle/>
          <a:p>
            <a:pPr algn="l" indent="0" marL="0">
              <a:lnSpc>
                <a:spcPts val="2300"/>
              </a:lnSpc>
              <a:buNone/>
            </a:pPr>
            <a:r>
              <a:rPr lang="en-US" sz="1800" b="1" dirty="0">
                <a:solidFill>
                  <a:srgbClr val="272525"/>
                </a:solidFill>
                <a:latin typeface="Petrona Bold" pitchFamily="34" charset="0"/>
                <a:ea typeface="Petrona Bold" pitchFamily="34" charset="-122"/>
                <a:cs typeface="Petrona Bold" pitchFamily="34" charset="-120"/>
              </a:rPr>
              <a:t>Multi-Step Prompting</a:t>
            </a:r>
            <a:endParaRPr lang="en-US" sz="1800" dirty="0"/>
          </a:p>
        </p:txBody>
      </p:sp>
      <p:sp>
        <p:nvSpPr>
          <p:cNvPr id="13" name="Text 10"/>
          <p:cNvSpPr/>
          <p:nvPr/>
        </p:nvSpPr>
        <p:spPr>
          <a:xfrm>
            <a:off x="1560195" y="5080754"/>
            <a:ext cx="6959679" cy="285274"/>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Sophisticated Prompting: Multi-step prompting guides the AI:</a:t>
            </a:r>
            <a:endParaRPr lang="en-US" sz="1400" dirty="0"/>
          </a:p>
        </p:txBody>
      </p:sp>
      <p:sp>
        <p:nvSpPr>
          <p:cNvPr id="14" name="Text 11"/>
          <p:cNvSpPr/>
          <p:nvPr/>
        </p:nvSpPr>
        <p:spPr>
          <a:xfrm>
            <a:off x="1560195" y="5472946"/>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
            </a:pPr>
            <a:r>
              <a:rPr lang="en-US" sz="1400" dirty="0">
                <a:solidFill>
                  <a:srgbClr val="272525"/>
                </a:solidFill>
                <a:latin typeface="Inter" pitchFamily="34" charset="0"/>
                <a:ea typeface="Inter" pitchFamily="34" charset="-122"/>
                <a:cs typeface="Inter" pitchFamily="34" charset="-120"/>
              </a:rPr>
              <a:t>Analyze the design system tokens and structure.</a:t>
            </a:r>
            <a:endParaRPr lang="en-US" sz="1400" dirty="0"/>
          </a:p>
        </p:txBody>
      </p:sp>
      <p:sp>
        <p:nvSpPr>
          <p:cNvPr id="15" name="Text 12"/>
          <p:cNvSpPr/>
          <p:nvPr/>
        </p:nvSpPr>
        <p:spPr>
          <a:xfrm>
            <a:off x="1560195" y="5820608"/>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2"/>
            </a:pPr>
            <a:r>
              <a:rPr lang="en-US" sz="1400" dirty="0">
                <a:solidFill>
                  <a:srgbClr val="272525"/>
                </a:solidFill>
                <a:latin typeface="Inter" pitchFamily="34" charset="0"/>
                <a:ea typeface="Inter" pitchFamily="34" charset="-122"/>
                <a:cs typeface="Inter" pitchFamily="34" charset="-120"/>
              </a:rPr>
              <a:t>Incorporate user story requirements.</a:t>
            </a:r>
            <a:endParaRPr lang="en-US" sz="1400" dirty="0"/>
          </a:p>
        </p:txBody>
      </p:sp>
      <p:sp>
        <p:nvSpPr>
          <p:cNvPr id="16" name="Text 13"/>
          <p:cNvSpPr/>
          <p:nvPr/>
        </p:nvSpPr>
        <p:spPr>
          <a:xfrm>
            <a:off x="1560195" y="6168271"/>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3"/>
            </a:pPr>
            <a:r>
              <a:rPr lang="en-US" sz="1400" dirty="0">
                <a:solidFill>
                  <a:srgbClr val="272525"/>
                </a:solidFill>
                <a:latin typeface="Inter" pitchFamily="34" charset="0"/>
                <a:ea typeface="Inter" pitchFamily="34" charset="-122"/>
                <a:cs typeface="Inter" pitchFamily="34" charset="-120"/>
              </a:rPr>
              <a:t>Generate semantic HTML/Component structure (e.g., Angular).</a:t>
            </a:r>
            <a:endParaRPr lang="en-US" sz="1400" dirty="0"/>
          </a:p>
        </p:txBody>
      </p:sp>
      <p:sp>
        <p:nvSpPr>
          <p:cNvPr id="17" name="Text 14"/>
          <p:cNvSpPr/>
          <p:nvPr/>
        </p:nvSpPr>
        <p:spPr>
          <a:xfrm>
            <a:off x="1560195" y="6515933"/>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4"/>
            </a:pPr>
            <a:r>
              <a:rPr lang="en-US" sz="1400" dirty="0">
                <a:solidFill>
                  <a:srgbClr val="272525"/>
                </a:solidFill>
                <a:latin typeface="Inter" pitchFamily="34" charset="0"/>
                <a:ea typeface="Inter" pitchFamily="34" charset="-122"/>
                <a:cs typeface="Inter" pitchFamily="34" charset="-120"/>
              </a:rPr>
              <a:t>Apply styling using extracted CSS and tokens.</a:t>
            </a:r>
            <a:endParaRPr lang="en-US" sz="1400" dirty="0"/>
          </a:p>
        </p:txBody>
      </p:sp>
      <p:sp>
        <p:nvSpPr>
          <p:cNvPr id="18" name="Text 15"/>
          <p:cNvSpPr/>
          <p:nvPr/>
        </p:nvSpPr>
        <p:spPr>
          <a:xfrm>
            <a:off x="1560195" y="6863596"/>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5"/>
            </a:pPr>
            <a:r>
              <a:rPr lang="en-US" sz="1400" dirty="0">
                <a:solidFill>
                  <a:srgbClr val="272525"/>
                </a:solidFill>
                <a:latin typeface="Inter" pitchFamily="34" charset="0"/>
                <a:ea typeface="Inter" pitchFamily="34" charset="-122"/>
                <a:cs typeface="Inter" pitchFamily="34" charset="-120"/>
              </a:rPr>
              <a:t>Optimize for responsiveness based on Auto Layout data.</a:t>
            </a:r>
            <a:endParaRPr lang="en-US" sz="1400" dirty="0"/>
          </a:p>
        </p:txBody>
      </p:sp>
      <p:sp>
        <p:nvSpPr>
          <p:cNvPr id="19" name="Text 16"/>
          <p:cNvSpPr/>
          <p:nvPr/>
        </p:nvSpPr>
        <p:spPr>
          <a:xfrm>
            <a:off x="1560195" y="7211258"/>
            <a:ext cx="6959679" cy="28527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6"/>
            </a:pPr>
            <a:r>
              <a:rPr lang="en-US" sz="1400" dirty="0">
                <a:solidFill>
                  <a:srgbClr val="272525"/>
                </a:solidFill>
                <a:latin typeface="Inter" pitchFamily="34" charset="0"/>
                <a:ea typeface="Inter" pitchFamily="34" charset="-122"/>
                <a:cs typeface="Inter" pitchFamily="34" charset="-120"/>
              </a:rPr>
              <a:t>Enhance for basic accessibility (ARIA roles based on structure).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8768" y="805577"/>
            <a:ext cx="10768251" cy="580073"/>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Petrona Bold" pitchFamily="34" charset="0"/>
                <a:ea typeface="Petrona Bold" pitchFamily="34" charset="-122"/>
                <a:cs typeface="Petrona Bold" pitchFamily="34" charset="-120"/>
              </a:rPr>
              <a:t>Ensuring Quality &amp; Compliance: CI/CD Integration</a:t>
            </a:r>
            <a:endParaRPr lang="en-US" sz="3650" dirty="0"/>
          </a:p>
        </p:txBody>
      </p:sp>
      <p:sp>
        <p:nvSpPr>
          <p:cNvPr id="3" name="Text 1"/>
          <p:cNvSpPr/>
          <p:nvPr/>
        </p:nvSpPr>
        <p:spPr>
          <a:xfrm>
            <a:off x="2385893" y="1880592"/>
            <a:ext cx="2320409" cy="290036"/>
          </a:xfrm>
          <a:prstGeom prst="rect">
            <a:avLst/>
          </a:prstGeom>
          <a:noFill/>
          <a:ln/>
        </p:spPr>
        <p:txBody>
          <a:bodyPr wrap="none" lIns="0" tIns="0" rIns="0" bIns="0" rtlCol="0" anchor="t"/>
          <a:lstStyle/>
          <a:p>
            <a:pPr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Generated Code</a:t>
            </a:r>
            <a:endParaRPr lang="en-US" sz="1800" dirty="0"/>
          </a:p>
        </p:txBody>
      </p:sp>
      <p:sp>
        <p:nvSpPr>
          <p:cNvPr id="4" name="Text 2"/>
          <p:cNvSpPr/>
          <p:nvPr/>
        </p:nvSpPr>
        <p:spPr>
          <a:xfrm>
            <a:off x="618768" y="2276594"/>
            <a:ext cx="4087535" cy="565785"/>
          </a:xfrm>
          <a:prstGeom prst="rect">
            <a:avLst/>
          </a:prstGeom>
          <a:noFill/>
          <a:ln/>
        </p:spPr>
        <p:txBody>
          <a:bodyPr wrap="square" lIns="0" tIns="0" rIns="0" bIns="0" rtlCol="0" anchor="t"/>
          <a:lstStyle/>
          <a:p>
            <a:pPr algn="r" indent="0" marL="0">
              <a:lnSpc>
                <a:spcPts val="2200"/>
              </a:lnSpc>
              <a:buNone/>
            </a:pPr>
            <a:r>
              <a:rPr lang="en-US" sz="1350" dirty="0">
                <a:solidFill>
                  <a:srgbClr val="272525"/>
                </a:solidFill>
                <a:latin typeface="Inter" pitchFamily="34" charset="0"/>
                <a:ea typeface="Inter" pitchFamily="34" charset="-122"/>
                <a:cs typeface="Inter" pitchFamily="34" charset="-120"/>
              </a:rPr>
              <a:t>Generated Code is Just the Start: While accelerated, the output needs validation.</a:t>
            </a:r>
            <a:endParaRPr lang="en-US" sz="1350" dirty="0"/>
          </a:p>
        </p:txBody>
      </p:sp>
      <p:pic>
        <p:nvPicPr>
          <p:cNvPr id="5" name="Image 0" descr="preencoded.png">    </p:cNvPr>
          <p:cNvPicPr>
            <a:picLocks noChangeAspect="1"/>
          </p:cNvPicPr>
          <p:nvPr/>
        </p:nvPicPr>
        <p:blipFill>
          <a:blip r:embed="rId1"/>
          <a:stretch>
            <a:fillRect/>
          </a:stretch>
        </p:blipFill>
        <p:spPr>
          <a:xfrm>
            <a:off x="4971455" y="1996916"/>
            <a:ext cx="4687491" cy="4687491"/>
          </a:xfrm>
          <a:prstGeom prst="rect">
            <a:avLst/>
          </a:prstGeom>
        </p:spPr>
      </p:pic>
      <p:pic>
        <p:nvPicPr>
          <p:cNvPr id="6" name="Image 1" descr="preencoded.png">    </p:cNvPr>
          <p:cNvPicPr>
            <a:picLocks noChangeAspect="1"/>
          </p:cNvPicPr>
          <p:nvPr/>
        </p:nvPicPr>
        <p:blipFill>
          <a:blip r:embed="rId2"/>
          <a:stretch>
            <a:fillRect/>
          </a:stretch>
        </p:blipFill>
        <p:spPr>
          <a:xfrm>
            <a:off x="6239470" y="2832973"/>
            <a:ext cx="264438" cy="330637"/>
          </a:xfrm>
          <a:prstGeom prst="rect">
            <a:avLst/>
          </a:prstGeom>
        </p:spPr>
      </p:pic>
      <p:sp>
        <p:nvSpPr>
          <p:cNvPr id="7" name="Text 3"/>
          <p:cNvSpPr/>
          <p:nvPr/>
        </p:nvSpPr>
        <p:spPr>
          <a:xfrm>
            <a:off x="9924098" y="1739146"/>
            <a:ext cx="2320409" cy="290036"/>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Automated Checks</a:t>
            </a:r>
            <a:endParaRPr lang="en-US" sz="1800" dirty="0"/>
          </a:p>
        </p:txBody>
      </p:sp>
      <p:sp>
        <p:nvSpPr>
          <p:cNvPr id="8" name="Text 4"/>
          <p:cNvSpPr/>
          <p:nvPr/>
        </p:nvSpPr>
        <p:spPr>
          <a:xfrm>
            <a:off x="9924098" y="2135148"/>
            <a:ext cx="4087535" cy="84867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Integrate generated code into a customized Jenkins Pipeline (or similar CI/CD tool) for automated quality and security gates.</a:t>
            </a:r>
            <a:endParaRPr lang="en-US" sz="1350" dirty="0"/>
          </a:p>
        </p:txBody>
      </p:sp>
      <p:pic>
        <p:nvPicPr>
          <p:cNvPr id="9" name="Image 2" descr="preencoded.png">    </p:cNvPr>
          <p:cNvPicPr>
            <a:picLocks noChangeAspect="1"/>
          </p:cNvPicPr>
          <p:nvPr/>
        </p:nvPicPr>
        <p:blipFill>
          <a:blip r:embed="rId3"/>
          <a:stretch>
            <a:fillRect/>
          </a:stretch>
        </p:blipFill>
        <p:spPr>
          <a:xfrm>
            <a:off x="4971455" y="1996916"/>
            <a:ext cx="4687491" cy="4687491"/>
          </a:xfrm>
          <a:prstGeom prst="rect">
            <a:avLst/>
          </a:prstGeom>
        </p:spPr>
      </p:pic>
      <p:pic>
        <p:nvPicPr>
          <p:cNvPr id="10" name="Image 3" descr="preencoded.png">    </p:cNvPr>
          <p:cNvPicPr>
            <a:picLocks noChangeAspect="1"/>
          </p:cNvPicPr>
          <p:nvPr/>
        </p:nvPicPr>
        <p:blipFill>
          <a:blip r:embed="rId4"/>
          <a:stretch>
            <a:fillRect/>
          </a:stretch>
        </p:blipFill>
        <p:spPr>
          <a:xfrm>
            <a:off x="8525113" y="3231833"/>
            <a:ext cx="264438" cy="330637"/>
          </a:xfrm>
          <a:prstGeom prst="rect">
            <a:avLst/>
          </a:prstGeom>
        </p:spPr>
      </p:pic>
      <p:sp>
        <p:nvSpPr>
          <p:cNvPr id="11" name="Text 5"/>
          <p:cNvSpPr/>
          <p:nvPr/>
        </p:nvSpPr>
        <p:spPr>
          <a:xfrm>
            <a:off x="9924098" y="3248978"/>
            <a:ext cx="2320409" cy="290036"/>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Pipeline Stages</a:t>
            </a:r>
            <a:endParaRPr lang="en-US" sz="1800" dirty="0"/>
          </a:p>
        </p:txBody>
      </p:sp>
      <p:sp>
        <p:nvSpPr>
          <p:cNvPr id="12" name="Text 6"/>
          <p:cNvSpPr/>
          <p:nvPr/>
        </p:nvSpPr>
        <p:spPr>
          <a:xfrm>
            <a:off x="9924098" y="3644979"/>
            <a:ext cx="4087535" cy="565785"/>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Static Code Analysis (SAST): Scan code for security vulnerabilities (e.g., Checkmarx).</a:t>
            </a:r>
            <a:endParaRPr lang="en-US" sz="1350" dirty="0"/>
          </a:p>
        </p:txBody>
      </p:sp>
      <p:sp>
        <p:nvSpPr>
          <p:cNvPr id="13" name="Text 7"/>
          <p:cNvSpPr/>
          <p:nvPr/>
        </p:nvSpPr>
        <p:spPr>
          <a:xfrm>
            <a:off x="9924098" y="4272558"/>
            <a:ext cx="4087535" cy="84867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Dependency Scanning (SCA): Check libraries for known vulnerabilities (e.g., Nexus IQ / SonarQube Dependencies).</a:t>
            </a:r>
            <a:endParaRPr lang="en-US" sz="1350" dirty="0"/>
          </a:p>
        </p:txBody>
      </p:sp>
      <p:sp>
        <p:nvSpPr>
          <p:cNvPr id="14" name="Text 8"/>
          <p:cNvSpPr/>
          <p:nvPr/>
        </p:nvSpPr>
        <p:spPr>
          <a:xfrm>
            <a:off x="9924098" y="5183029"/>
            <a:ext cx="4087535" cy="84867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Code Quality Analysis: Measure maintainability, complexity, standards adherence (e.g., SonarQube).</a:t>
            </a:r>
            <a:endParaRPr lang="en-US" sz="1350" dirty="0"/>
          </a:p>
        </p:txBody>
      </p:sp>
      <p:sp>
        <p:nvSpPr>
          <p:cNvPr id="15" name="Text 9"/>
          <p:cNvSpPr/>
          <p:nvPr/>
        </p:nvSpPr>
        <p:spPr>
          <a:xfrm>
            <a:off x="9924098" y="6093500"/>
            <a:ext cx="4087535" cy="84867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Container Security (if applicable): Scan container images for vulnerabilities (e.g., Twistlock / Prisma Cloud).</a:t>
            </a:r>
            <a:endParaRPr lang="en-US" sz="1350" dirty="0"/>
          </a:p>
        </p:txBody>
      </p:sp>
      <p:pic>
        <p:nvPicPr>
          <p:cNvPr id="16" name="Image 4" descr="preencoded.png">    </p:cNvPr>
          <p:cNvPicPr>
            <a:picLocks noChangeAspect="1"/>
          </p:cNvPicPr>
          <p:nvPr/>
        </p:nvPicPr>
        <p:blipFill>
          <a:blip r:embed="rId5"/>
          <a:stretch>
            <a:fillRect/>
          </a:stretch>
        </p:blipFill>
        <p:spPr>
          <a:xfrm>
            <a:off x="4971455" y="1996916"/>
            <a:ext cx="4687491" cy="4687491"/>
          </a:xfrm>
          <a:prstGeom prst="rect">
            <a:avLst/>
          </a:prstGeom>
        </p:spPr>
      </p:pic>
      <p:pic>
        <p:nvPicPr>
          <p:cNvPr id="17" name="Image 5" descr="preencoded.png">    </p:cNvPr>
          <p:cNvPicPr>
            <a:picLocks noChangeAspect="1"/>
          </p:cNvPicPr>
          <p:nvPr/>
        </p:nvPicPr>
        <p:blipFill>
          <a:blip r:embed="rId6"/>
          <a:stretch>
            <a:fillRect/>
          </a:stretch>
        </p:blipFill>
        <p:spPr>
          <a:xfrm>
            <a:off x="8126254" y="5517475"/>
            <a:ext cx="264438" cy="330637"/>
          </a:xfrm>
          <a:prstGeom prst="rect">
            <a:avLst/>
          </a:prstGeom>
        </p:spPr>
      </p:pic>
      <p:sp>
        <p:nvSpPr>
          <p:cNvPr id="18" name="Text 10"/>
          <p:cNvSpPr/>
          <p:nvPr/>
        </p:nvSpPr>
        <p:spPr>
          <a:xfrm>
            <a:off x="2385893" y="4614624"/>
            <a:ext cx="2320409" cy="290036"/>
          </a:xfrm>
          <a:prstGeom prst="rect">
            <a:avLst/>
          </a:prstGeom>
          <a:noFill/>
          <a:ln/>
        </p:spPr>
        <p:txBody>
          <a:bodyPr wrap="none" lIns="0" tIns="0" rIns="0" bIns="0" rtlCol="0" anchor="t"/>
          <a:lstStyle/>
          <a:p>
            <a:pPr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Gated Deployment</a:t>
            </a:r>
            <a:endParaRPr lang="en-US" sz="1800" dirty="0"/>
          </a:p>
        </p:txBody>
      </p:sp>
      <p:sp>
        <p:nvSpPr>
          <p:cNvPr id="19" name="Text 11"/>
          <p:cNvSpPr/>
          <p:nvPr/>
        </p:nvSpPr>
        <p:spPr>
          <a:xfrm>
            <a:off x="618768" y="5010626"/>
            <a:ext cx="4087535" cy="565785"/>
          </a:xfrm>
          <a:prstGeom prst="rect">
            <a:avLst/>
          </a:prstGeom>
          <a:noFill/>
          <a:ln/>
        </p:spPr>
        <p:txBody>
          <a:bodyPr wrap="square" lIns="0" tIns="0" rIns="0" bIns="0" rtlCol="0" anchor="t"/>
          <a:lstStyle/>
          <a:p>
            <a:pPr algn="r" indent="0" marL="0">
              <a:lnSpc>
                <a:spcPts val="2200"/>
              </a:lnSpc>
              <a:buNone/>
            </a:pPr>
            <a:r>
              <a:rPr lang="en-US" sz="1350" dirty="0">
                <a:solidFill>
                  <a:srgbClr val="272525"/>
                </a:solidFill>
                <a:latin typeface="Inter" pitchFamily="34" charset="0"/>
                <a:ea typeface="Inter" pitchFamily="34" charset="-122"/>
                <a:cs typeface="Inter" pitchFamily="34" charset="-120"/>
              </a:rPr>
              <a:t>Code is only pushed to environments (Dev, QA, Prod) after passing all required pipeline checks.</a:t>
            </a:r>
            <a:endParaRPr lang="en-US" sz="1350" dirty="0"/>
          </a:p>
        </p:txBody>
      </p:sp>
      <p:pic>
        <p:nvPicPr>
          <p:cNvPr id="20" name="Image 6" descr="preencoded.png">    </p:cNvPr>
          <p:cNvPicPr>
            <a:picLocks noChangeAspect="1"/>
          </p:cNvPicPr>
          <p:nvPr/>
        </p:nvPicPr>
        <p:blipFill>
          <a:blip r:embed="rId7"/>
          <a:stretch>
            <a:fillRect/>
          </a:stretch>
        </p:blipFill>
        <p:spPr>
          <a:xfrm>
            <a:off x="4971455" y="1996916"/>
            <a:ext cx="4687491" cy="4687491"/>
          </a:xfrm>
          <a:prstGeom prst="rect">
            <a:avLst/>
          </a:prstGeom>
        </p:spPr>
      </p:pic>
      <p:pic>
        <p:nvPicPr>
          <p:cNvPr id="21" name="Image 7" descr="preencoded.png">    </p:cNvPr>
          <p:cNvPicPr>
            <a:picLocks noChangeAspect="1"/>
          </p:cNvPicPr>
          <p:nvPr/>
        </p:nvPicPr>
        <p:blipFill>
          <a:blip r:embed="rId8"/>
          <a:stretch>
            <a:fillRect/>
          </a:stretch>
        </p:blipFill>
        <p:spPr>
          <a:xfrm>
            <a:off x="5840611" y="5118616"/>
            <a:ext cx="264438" cy="330637"/>
          </a:xfrm>
          <a:prstGeom prst="rect">
            <a:avLst/>
          </a:prstGeom>
        </p:spPr>
      </p:pic>
      <p:sp>
        <p:nvSpPr>
          <p:cNvPr id="22" name="Text 12"/>
          <p:cNvSpPr/>
          <p:nvPr/>
        </p:nvSpPr>
        <p:spPr>
          <a:xfrm>
            <a:off x="618768" y="7141012"/>
            <a:ext cx="13392864" cy="282893"/>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Result: Ensures the final product adheres to company standards, security guidelines, and quality benchmarks.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7087" y="445532"/>
            <a:ext cx="6144697" cy="475298"/>
          </a:xfrm>
          <a:prstGeom prst="rect">
            <a:avLst/>
          </a:prstGeom>
          <a:noFill/>
          <a:ln/>
        </p:spPr>
        <p:txBody>
          <a:bodyPr wrap="none" lIns="0" tIns="0" rIns="0" bIns="0" rtlCol="0" anchor="t"/>
          <a:lstStyle/>
          <a:p>
            <a:pPr algn="l" indent="0" marL="0">
              <a:lnSpc>
                <a:spcPts val="3700"/>
              </a:lnSpc>
              <a:buNone/>
            </a:pPr>
            <a:r>
              <a:rPr lang="en-US" sz="2950" b="1" dirty="0">
                <a:solidFill>
                  <a:srgbClr val="000000"/>
                </a:solidFill>
                <a:latin typeface="Petrona Bold" pitchFamily="34" charset="0"/>
                <a:ea typeface="Petrona Bold" pitchFamily="34" charset="-122"/>
                <a:cs typeface="Petrona Bold" pitchFamily="34" charset="-120"/>
              </a:rPr>
              <a:t>Future Directions &amp; Enhancements</a:t>
            </a:r>
            <a:endParaRPr lang="en-US" sz="2950" dirty="0"/>
          </a:p>
        </p:txBody>
      </p:sp>
      <p:sp>
        <p:nvSpPr>
          <p:cNvPr id="3" name="Shape 1"/>
          <p:cNvSpPr/>
          <p:nvPr/>
        </p:nvSpPr>
        <p:spPr>
          <a:xfrm>
            <a:off x="7307580" y="1210508"/>
            <a:ext cx="15240" cy="6573560"/>
          </a:xfrm>
          <a:prstGeom prst="roundRect">
            <a:avLst>
              <a:gd name="adj" fmla="val 399308"/>
            </a:avLst>
          </a:prstGeom>
          <a:solidFill>
            <a:srgbClr val="B2D4E5"/>
          </a:solidFill>
          <a:ln/>
        </p:spPr>
      </p:sp>
      <p:sp>
        <p:nvSpPr>
          <p:cNvPr id="4" name="Shape 2"/>
          <p:cNvSpPr/>
          <p:nvPr/>
        </p:nvSpPr>
        <p:spPr>
          <a:xfrm>
            <a:off x="6732865" y="1365885"/>
            <a:ext cx="434578" cy="15240"/>
          </a:xfrm>
          <a:prstGeom prst="roundRect">
            <a:avLst>
              <a:gd name="adj" fmla="val 399308"/>
            </a:avLst>
          </a:prstGeom>
          <a:solidFill>
            <a:srgbClr val="B2D4E5"/>
          </a:solidFill>
          <a:ln/>
        </p:spPr>
      </p:sp>
      <p:sp>
        <p:nvSpPr>
          <p:cNvPr id="5" name="Shape 3"/>
          <p:cNvSpPr/>
          <p:nvPr/>
        </p:nvSpPr>
        <p:spPr>
          <a:xfrm>
            <a:off x="7152203" y="1210508"/>
            <a:ext cx="325993" cy="325993"/>
          </a:xfrm>
          <a:prstGeom prst="roundRect">
            <a:avLst>
              <a:gd name="adj" fmla="val 18667"/>
            </a:avLst>
          </a:prstGeom>
          <a:solidFill>
            <a:srgbClr val="CCEEFF"/>
          </a:solidFill>
          <a:ln w="7620">
            <a:solidFill>
              <a:srgbClr val="B2D4E5"/>
            </a:solidFill>
            <a:prstDash val="solid"/>
          </a:ln>
        </p:spPr>
      </p:sp>
      <p:sp>
        <p:nvSpPr>
          <p:cNvPr id="6" name="Text 4"/>
          <p:cNvSpPr/>
          <p:nvPr/>
        </p:nvSpPr>
        <p:spPr>
          <a:xfrm>
            <a:off x="7201138" y="1230928"/>
            <a:ext cx="228124" cy="285155"/>
          </a:xfrm>
          <a:prstGeom prst="rect">
            <a:avLst/>
          </a:prstGeom>
          <a:noFill/>
          <a:ln/>
        </p:spPr>
        <p:txBody>
          <a:bodyPr wrap="none" lIns="0" tIns="0" rIns="0" bIns="0" rtlCol="0" anchor="t"/>
          <a:lstStyle/>
          <a:p>
            <a:pPr algn="ctr" indent="0" marL="0">
              <a:lnSpc>
                <a:spcPts val="1750"/>
              </a:lnSpc>
              <a:buNone/>
            </a:pPr>
            <a:r>
              <a:rPr lang="en-US" sz="1750" b="1" dirty="0">
                <a:solidFill>
                  <a:srgbClr val="272525"/>
                </a:solidFill>
                <a:latin typeface="Petrona Bold" pitchFamily="34" charset="0"/>
                <a:ea typeface="Petrona Bold" pitchFamily="34" charset="-122"/>
                <a:cs typeface="Petrona Bold" pitchFamily="34" charset="-120"/>
              </a:rPr>
              <a:t>1</a:t>
            </a:r>
            <a:endParaRPr lang="en-US" sz="1750" dirty="0"/>
          </a:p>
        </p:txBody>
      </p:sp>
      <p:sp>
        <p:nvSpPr>
          <p:cNvPr id="7" name="Text 5"/>
          <p:cNvSpPr/>
          <p:nvPr/>
        </p:nvSpPr>
        <p:spPr>
          <a:xfrm>
            <a:off x="3084433" y="1260277"/>
            <a:ext cx="3506391" cy="237649"/>
          </a:xfrm>
          <a:prstGeom prst="rect">
            <a:avLst/>
          </a:prstGeom>
          <a:noFill/>
          <a:ln/>
        </p:spPr>
        <p:txBody>
          <a:bodyPr wrap="none" lIns="0" tIns="0" rIns="0" bIns="0" rtlCol="0" anchor="t"/>
          <a:lstStyle/>
          <a:p>
            <a:pPr algn="r"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Direct LLM Integration in Plugin (Part 1)</a:t>
            </a:r>
            <a:endParaRPr lang="en-US" sz="1450" dirty="0"/>
          </a:p>
        </p:txBody>
      </p:sp>
      <p:sp>
        <p:nvSpPr>
          <p:cNvPr id="8" name="Text 6"/>
          <p:cNvSpPr/>
          <p:nvPr/>
        </p:nvSpPr>
        <p:spPr>
          <a:xfrm>
            <a:off x="507087" y="1584841"/>
            <a:ext cx="6083737" cy="695444"/>
          </a:xfrm>
          <a:prstGeom prst="rect">
            <a:avLst/>
          </a:prstGeom>
          <a:noFill/>
          <a:ln/>
        </p:spPr>
        <p:txBody>
          <a:bodyPr wrap="square" lIns="0" tIns="0" rIns="0" bIns="0" rtlCol="0" anchor="t"/>
          <a:lstStyle/>
          <a:p>
            <a:pPr algn="r" indent="0" marL="0">
              <a:lnSpc>
                <a:spcPts val="1800"/>
              </a:lnSpc>
              <a:buNone/>
            </a:pPr>
            <a:r>
              <a:rPr lang="en-US" sz="1100" dirty="0">
                <a:solidFill>
                  <a:srgbClr val="272525"/>
                </a:solidFill>
                <a:latin typeface="Inter" pitchFamily="34" charset="0"/>
                <a:ea typeface="Inter" pitchFamily="34" charset="-122"/>
                <a:cs typeface="Inter" pitchFamily="34" charset="-120"/>
              </a:rPr>
              <a:t>Embed GenAI/LLM capabilities directly within the Figma plugin to generate framework-specific code (e.g., Angular HTML, React JSX) during the initial extraction, reducing reliance on basic HTML/CSS output.</a:t>
            </a:r>
            <a:endParaRPr lang="en-US" sz="1100" dirty="0"/>
          </a:p>
        </p:txBody>
      </p:sp>
      <p:sp>
        <p:nvSpPr>
          <p:cNvPr id="9" name="Shape 7"/>
          <p:cNvSpPr/>
          <p:nvPr/>
        </p:nvSpPr>
        <p:spPr>
          <a:xfrm>
            <a:off x="7462957" y="2235041"/>
            <a:ext cx="434578" cy="15240"/>
          </a:xfrm>
          <a:prstGeom prst="roundRect">
            <a:avLst>
              <a:gd name="adj" fmla="val 399308"/>
            </a:avLst>
          </a:prstGeom>
          <a:solidFill>
            <a:srgbClr val="B2D4E5"/>
          </a:solidFill>
          <a:ln/>
        </p:spPr>
      </p:sp>
      <p:sp>
        <p:nvSpPr>
          <p:cNvPr id="10" name="Shape 8"/>
          <p:cNvSpPr/>
          <p:nvPr/>
        </p:nvSpPr>
        <p:spPr>
          <a:xfrm>
            <a:off x="7152203" y="2079665"/>
            <a:ext cx="325993" cy="325993"/>
          </a:xfrm>
          <a:prstGeom prst="roundRect">
            <a:avLst>
              <a:gd name="adj" fmla="val 18667"/>
            </a:avLst>
          </a:prstGeom>
          <a:solidFill>
            <a:srgbClr val="CCEEFF"/>
          </a:solidFill>
          <a:ln w="7620">
            <a:solidFill>
              <a:srgbClr val="B2D4E5"/>
            </a:solidFill>
            <a:prstDash val="solid"/>
          </a:ln>
        </p:spPr>
      </p:sp>
      <p:pic>
        <p:nvPicPr>
          <p:cNvPr id="11" name="Image 0" descr="preencoded.png">    </p:cNvPr>
          <p:cNvPicPr>
            <a:picLocks noChangeAspect="1"/>
          </p:cNvPicPr>
          <p:nvPr/>
        </p:nvPicPr>
        <p:blipFill>
          <a:blip r:embed="rId1"/>
          <a:stretch>
            <a:fillRect/>
          </a:stretch>
        </p:blipFill>
        <p:spPr>
          <a:xfrm>
            <a:off x="7201138" y="2100084"/>
            <a:ext cx="228124" cy="285155"/>
          </a:xfrm>
          <a:prstGeom prst="rect">
            <a:avLst/>
          </a:prstGeom>
        </p:spPr>
      </p:pic>
      <p:sp>
        <p:nvSpPr>
          <p:cNvPr id="12" name="Text 9"/>
          <p:cNvSpPr/>
          <p:nvPr/>
        </p:nvSpPr>
        <p:spPr>
          <a:xfrm>
            <a:off x="8039576" y="2129433"/>
            <a:ext cx="2707481" cy="237649"/>
          </a:xfrm>
          <a:prstGeom prst="rect">
            <a:avLst/>
          </a:prstGeom>
          <a:noFill/>
          <a:ln/>
        </p:spPr>
        <p:txBody>
          <a:bodyPr wrap="none" lIns="0" tIns="0" rIns="0" bIns="0" rtlCol="0" anchor="t"/>
          <a:lstStyle/>
          <a:p>
            <a:pPr algn="l"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Templated User Stories (Part 2)</a:t>
            </a:r>
            <a:endParaRPr lang="en-US" sz="1450" dirty="0"/>
          </a:p>
        </p:txBody>
      </p:sp>
      <p:sp>
        <p:nvSpPr>
          <p:cNvPr id="13" name="Text 10"/>
          <p:cNvSpPr/>
          <p:nvPr/>
        </p:nvSpPr>
        <p:spPr>
          <a:xfrm>
            <a:off x="8039576" y="2453997"/>
            <a:ext cx="6083737" cy="695444"/>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Develop standardized templates for user stories focused on UI functionality. Feeding these alongside design data will provide richer context for AI "vibe coding," leading to more complete and accurate UI logic generation.</a:t>
            </a:r>
            <a:endParaRPr lang="en-US" sz="1100" dirty="0"/>
          </a:p>
        </p:txBody>
      </p:sp>
      <p:sp>
        <p:nvSpPr>
          <p:cNvPr id="14" name="Shape 11"/>
          <p:cNvSpPr/>
          <p:nvPr/>
        </p:nvSpPr>
        <p:spPr>
          <a:xfrm>
            <a:off x="6732865" y="2984302"/>
            <a:ext cx="434578" cy="15240"/>
          </a:xfrm>
          <a:prstGeom prst="roundRect">
            <a:avLst>
              <a:gd name="adj" fmla="val 399308"/>
            </a:avLst>
          </a:prstGeom>
          <a:solidFill>
            <a:srgbClr val="B2D4E5"/>
          </a:solidFill>
          <a:ln/>
        </p:spPr>
      </p:sp>
      <p:sp>
        <p:nvSpPr>
          <p:cNvPr id="15" name="Shape 12"/>
          <p:cNvSpPr/>
          <p:nvPr/>
        </p:nvSpPr>
        <p:spPr>
          <a:xfrm>
            <a:off x="7152203" y="2828925"/>
            <a:ext cx="325993" cy="325993"/>
          </a:xfrm>
          <a:prstGeom prst="roundRect">
            <a:avLst>
              <a:gd name="adj" fmla="val 18667"/>
            </a:avLst>
          </a:prstGeom>
          <a:solidFill>
            <a:srgbClr val="CCEEFF"/>
          </a:solidFill>
          <a:ln w="7620">
            <a:solidFill>
              <a:srgbClr val="B2D4E5"/>
            </a:solidFill>
            <a:prstDash val="solid"/>
          </a:ln>
        </p:spPr>
      </p:sp>
      <p:pic>
        <p:nvPicPr>
          <p:cNvPr id="16" name="Image 1" descr="preencoded.png">    </p:cNvPr>
          <p:cNvPicPr>
            <a:picLocks noChangeAspect="1"/>
          </p:cNvPicPr>
          <p:nvPr/>
        </p:nvPicPr>
        <p:blipFill>
          <a:blip r:embed="rId2"/>
          <a:stretch>
            <a:fillRect/>
          </a:stretch>
        </p:blipFill>
        <p:spPr>
          <a:xfrm>
            <a:off x="7201138" y="2849344"/>
            <a:ext cx="228124" cy="285155"/>
          </a:xfrm>
          <a:prstGeom prst="rect">
            <a:avLst/>
          </a:prstGeom>
        </p:spPr>
      </p:pic>
      <p:sp>
        <p:nvSpPr>
          <p:cNvPr id="17" name="Text 13"/>
          <p:cNvSpPr/>
          <p:nvPr/>
        </p:nvSpPr>
        <p:spPr>
          <a:xfrm>
            <a:off x="4138374" y="2878693"/>
            <a:ext cx="2452449" cy="237649"/>
          </a:xfrm>
          <a:prstGeom prst="rect">
            <a:avLst/>
          </a:prstGeom>
          <a:noFill/>
          <a:ln/>
        </p:spPr>
        <p:txBody>
          <a:bodyPr wrap="none" lIns="0" tIns="0" rIns="0" bIns="0" rtlCol="0" anchor="t"/>
          <a:lstStyle/>
          <a:p>
            <a:pPr algn="r"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Enhanced Component Logic</a:t>
            </a:r>
            <a:endParaRPr lang="en-US" sz="1450" dirty="0"/>
          </a:p>
        </p:txBody>
      </p:sp>
      <p:sp>
        <p:nvSpPr>
          <p:cNvPr id="18" name="Text 14"/>
          <p:cNvSpPr/>
          <p:nvPr/>
        </p:nvSpPr>
        <p:spPr>
          <a:xfrm>
            <a:off x="507087" y="3203258"/>
            <a:ext cx="6083737" cy="463629"/>
          </a:xfrm>
          <a:prstGeom prst="rect">
            <a:avLst/>
          </a:prstGeom>
          <a:noFill/>
          <a:ln/>
        </p:spPr>
        <p:txBody>
          <a:bodyPr wrap="square" lIns="0" tIns="0" rIns="0" bIns="0" rtlCol="0" anchor="t"/>
          <a:lstStyle/>
          <a:p>
            <a:pPr algn="r" indent="0" marL="0">
              <a:lnSpc>
                <a:spcPts val="1800"/>
              </a:lnSpc>
              <a:buNone/>
            </a:pPr>
            <a:r>
              <a:rPr lang="en-US" sz="1100" dirty="0">
                <a:solidFill>
                  <a:srgbClr val="272525"/>
                </a:solidFill>
                <a:latin typeface="Inter" pitchFamily="34" charset="0"/>
                <a:ea typeface="Inter" pitchFamily="34" charset="-122"/>
                <a:cs typeface="Inter" pitchFamily="34" charset="-120"/>
              </a:rPr>
              <a:t>Improve AI's ability to infer and generate basic component state, event handlers (e.g., @Output in Angular), and data binding based on design patterns and templated stories.</a:t>
            </a:r>
            <a:endParaRPr lang="en-US" sz="1100" dirty="0"/>
          </a:p>
        </p:txBody>
      </p:sp>
      <p:sp>
        <p:nvSpPr>
          <p:cNvPr id="19" name="Shape 15"/>
          <p:cNvSpPr/>
          <p:nvPr/>
        </p:nvSpPr>
        <p:spPr>
          <a:xfrm>
            <a:off x="7462957" y="3733562"/>
            <a:ext cx="434578" cy="15240"/>
          </a:xfrm>
          <a:prstGeom prst="roundRect">
            <a:avLst>
              <a:gd name="adj" fmla="val 399308"/>
            </a:avLst>
          </a:prstGeom>
          <a:solidFill>
            <a:srgbClr val="B2D4E5"/>
          </a:solidFill>
          <a:ln/>
        </p:spPr>
      </p:sp>
      <p:sp>
        <p:nvSpPr>
          <p:cNvPr id="20" name="Shape 16"/>
          <p:cNvSpPr/>
          <p:nvPr/>
        </p:nvSpPr>
        <p:spPr>
          <a:xfrm>
            <a:off x="7152203" y="3578185"/>
            <a:ext cx="325993" cy="325993"/>
          </a:xfrm>
          <a:prstGeom prst="roundRect">
            <a:avLst>
              <a:gd name="adj" fmla="val 18667"/>
            </a:avLst>
          </a:prstGeom>
          <a:solidFill>
            <a:srgbClr val="CCEEFF"/>
          </a:solidFill>
          <a:ln w="7620">
            <a:solidFill>
              <a:srgbClr val="B2D4E5"/>
            </a:solidFill>
            <a:prstDash val="solid"/>
          </a:ln>
        </p:spPr>
      </p:sp>
      <p:pic>
        <p:nvPicPr>
          <p:cNvPr id="21" name="Image 2" descr="preencoded.png">    </p:cNvPr>
          <p:cNvPicPr>
            <a:picLocks noChangeAspect="1"/>
          </p:cNvPicPr>
          <p:nvPr/>
        </p:nvPicPr>
        <p:blipFill>
          <a:blip r:embed="rId3"/>
          <a:stretch>
            <a:fillRect/>
          </a:stretch>
        </p:blipFill>
        <p:spPr>
          <a:xfrm>
            <a:off x="7201138" y="3598605"/>
            <a:ext cx="228124" cy="285155"/>
          </a:xfrm>
          <a:prstGeom prst="rect">
            <a:avLst/>
          </a:prstGeom>
        </p:spPr>
      </p:pic>
      <p:sp>
        <p:nvSpPr>
          <p:cNvPr id="22" name="Text 17"/>
          <p:cNvSpPr/>
          <p:nvPr/>
        </p:nvSpPr>
        <p:spPr>
          <a:xfrm>
            <a:off x="8039576" y="3627953"/>
            <a:ext cx="3392329" cy="237649"/>
          </a:xfrm>
          <a:prstGeom prst="rect">
            <a:avLst/>
          </a:prstGeom>
          <a:noFill/>
          <a:ln/>
        </p:spPr>
        <p:txBody>
          <a:bodyPr wrap="none" lIns="0" tIns="0" rIns="0" bIns="0" rtlCol="0" anchor="t"/>
          <a:lstStyle/>
          <a:p>
            <a:pPr algn="l"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Design System Versioning &amp; Validation</a:t>
            </a:r>
            <a:endParaRPr lang="en-US" sz="1450" dirty="0"/>
          </a:p>
        </p:txBody>
      </p:sp>
      <p:sp>
        <p:nvSpPr>
          <p:cNvPr id="23" name="Text 18"/>
          <p:cNvSpPr/>
          <p:nvPr/>
        </p:nvSpPr>
        <p:spPr>
          <a:xfrm>
            <a:off x="8039576" y="3952518"/>
            <a:ext cx="6083737" cy="463629"/>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Align code generation with specific design system versions and potentially validate generated code against DS rules.</a:t>
            </a:r>
            <a:endParaRPr lang="en-US" sz="1100" dirty="0"/>
          </a:p>
        </p:txBody>
      </p:sp>
      <p:sp>
        <p:nvSpPr>
          <p:cNvPr id="24" name="Shape 19"/>
          <p:cNvSpPr/>
          <p:nvPr/>
        </p:nvSpPr>
        <p:spPr>
          <a:xfrm>
            <a:off x="6732865" y="4482822"/>
            <a:ext cx="434578" cy="15240"/>
          </a:xfrm>
          <a:prstGeom prst="roundRect">
            <a:avLst>
              <a:gd name="adj" fmla="val 399308"/>
            </a:avLst>
          </a:prstGeom>
          <a:solidFill>
            <a:srgbClr val="B2D4E5"/>
          </a:solidFill>
          <a:ln/>
        </p:spPr>
      </p:sp>
      <p:sp>
        <p:nvSpPr>
          <p:cNvPr id="25" name="Shape 20"/>
          <p:cNvSpPr/>
          <p:nvPr/>
        </p:nvSpPr>
        <p:spPr>
          <a:xfrm>
            <a:off x="7152203" y="4327446"/>
            <a:ext cx="325993" cy="325993"/>
          </a:xfrm>
          <a:prstGeom prst="roundRect">
            <a:avLst>
              <a:gd name="adj" fmla="val 18667"/>
            </a:avLst>
          </a:prstGeom>
          <a:solidFill>
            <a:srgbClr val="CCEEFF"/>
          </a:solidFill>
          <a:ln w="7620">
            <a:solidFill>
              <a:srgbClr val="B2D4E5"/>
            </a:solidFill>
            <a:prstDash val="solid"/>
          </a:ln>
        </p:spPr>
      </p:sp>
      <p:pic>
        <p:nvPicPr>
          <p:cNvPr id="26" name="Image 3" descr="preencoded.png">    </p:cNvPr>
          <p:cNvPicPr>
            <a:picLocks noChangeAspect="1"/>
          </p:cNvPicPr>
          <p:nvPr/>
        </p:nvPicPr>
        <p:blipFill>
          <a:blip r:embed="rId4"/>
          <a:stretch>
            <a:fillRect/>
          </a:stretch>
        </p:blipFill>
        <p:spPr>
          <a:xfrm>
            <a:off x="7201138" y="4347865"/>
            <a:ext cx="228124" cy="285155"/>
          </a:xfrm>
          <a:prstGeom prst="rect">
            <a:avLst/>
          </a:prstGeom>
        </p:spPr>
      </p:pic>
      <p:sp>
        <p:nvSpPr>
          <p:cNvPr id="27" name="Text 21"/>
          <p:cNvSpPr/>
          <p:nvPr/>
        </p:nvSpPr>
        <p:spPr>
          <a:xfrm>
            <a:off x="3619143" y="4377214"/>
            <a:ext cx="2971681" cy="237649"/>
          </a:xfrm>
          <a:prstGeom prst="rect">
            <a:avLst/>
          </a:prstGeom>
          <a:noFill/>
          <a:ln/>
        </p:spPr>
        <p:txBody>
          <a:bodyPr wrap="none" lIns="0" tIns="0" rIns="0" bIns="0" rtlCol="0" anchor="t"/>
          <a:lstStyle/>
          <a:p>
            <a:pPr algn="r"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Interaction &amp; Animation Mapping</a:t>
            </a:r>
            <a:endParaRPr lang="en-US" sz="1450" dirty="0"/>
          </a:p>
        </p:txBody>
      </p:sp>
      <p:sp>
        <p:nvSpPr>
          <p:cNvPr id="28" name="Text 22"/>
          <p:cNvSpPr/>
          <p:nvPr/>
        </p:nvSpPr>
        <p:spPr>
          <a:xfrm>
            <a:off x="507087" y="4701778"/>
            <a:ext cx="6083737" cy="463629"/>
          </a:xfrm>
          <a:prstGeom prst="rect">
            <a:avLst/>
          </a:prstGeom>
          <a:noFill/>
          <a:ln/>
        </p:spPr>
        <p:txBody>
          <a:bodyPr wrap="square" lIns="0" tIns="0" rIns="0" bIns="0" rtlCol="0" anchor="t"/>
          <a:lstStyle/>
          <a:p>
            <a:pPr algn="r" indent="0" marL="0">
              <a:lnSpc>
                <a:spcPts val="1800"/>
              </a:lnSpc>
              <a:buNone/>
            </a:pPr>
            <a:r>
              <a:rPr lang="en-US" sz="1100" dirty="0">
                <a:solidFill>
                  <a:srgbClr val="272525"/>
                </a:solidFill>
                <a:latin typeface="Inter" pitchFamily="34" charset="0"/>
                <a:ea typeface="Inter" pitchFamily="34" charset="-122"/>
                <a:cs typeface="Inter" pitchFamily="34" charset="-120"/>
              </a:rPr>
              <a:t>Translate basic Figma prototype interactions (clicks, hovers) and simple animations into corresponding framework code snippets.</a:t>
            </a:r>
            <a:endParaRPr lang="en-US" sz="1100" dirty="0"/>
          </a:p>
        </p:txBody>
      </p:sp>
      <p:sp>
        <p:nvSpPr>
          <p:cNvPr id="29" name="Shape 23"/>
          <p:cNvSpPr/>
          <p:nvPr/>
        </p:nvSpPr>
        <p:spPr>
          <a:xfrm>
            <a:off x="7462957" y="5232083"/>
            <a:ext cx="434578" cy="15240"/>
          </a:xfrm>
          <a:prstGeom prst="roundRect">
            <a:avLst>
              <a:gd name="adj" fmla="val 399308"/>
            </a:avLst>
          </a:prstGeom>
          <a:solidFill>
            <a:srgbClr val="B2D4E5"/>
          </a:solidFill>
          <a:ln/>
        </p:spPr>
      </p:sp>
      <p:sp>
        <p:nvSpPr>
          <p:cNvPr id="30" name="Shape 24"/>
          <p:cNvSpPr/>
          <p:nvPr/>
        </p:nvSpPr>
        <p:spPr>
          <a:xfrm>
            <a:off x="7152203" y="5076706"/>
            <a:ext cx="325993" cy="325993"/>
          </a:xfrm>
          <a:prstGeom prst="roundRect">
            <a:avLst>
              <a:gd name="adj" fmla="val 18667"/>
            </a:avLst>
          </a:prstGeom>
          <a:solidFill>
            <a:srgbClr val="CCEEFF"/>
          </a:solidFill>
          <a:ln w="7620">
            <a:solidFill>
              <a:srgbClr val="B2D4E5"/>
            </a:solidFill>
            <a:prstDash val="solid"/>
          </a:ln>
        </p:spPr>
      </p:sp>
      <p:pic>
        <p:nvPicPr>
          <p:cNvPr id="31" name="Image 4" descr="preencoded.png">    </p:cNvPr>
          <p:cNvPicPr>
            <a:picLocks noChangeAspect="1"/>
          </p:cNvPicPr>
          <p:nvPr/>
        </p:nvPicPr>
        <p:blipFill>
          <a:blip r:embed="rId5"/>
          <a:stretch>
            <a:fillRect/>
          </a:stretch>
        </p:blipFill>
        <p:spPr>
          <a:xfrm>
            <a:off x="7201138" y="5097125"/>
            <a:ext cx="228124" cy="285155"/>
          </a:xfrm>
          <a:prstGeom prst="rect">
            <a:avLst/>
          </a:prstGeom>
        </p:spPr>
      </p:pic>
      <p:sp>
        <p:nvSpPr>
          <p:cNvPr id="32" name="Text 25"/>
          <p:cNvSpPr/>
          <p:nvPr/>
        </p:nvSpPr>
        <p:spPr>
          <a:xfrm>
            <a:off x="8039576" y="5126474"/>
            <a:ext cx="3035856" cy="237649"/>
          </a:xfrm>
          <a:prstGeom prst="rect">
            <a:avLst/>
          </a:prstGeom>
          <a:noFill/>
          <a:ln/>
        </p:spPr>
        <p:txBody>
          <a:bodyPr wrap="none" lIns="0" tIns="0" rIns="0" bIns="0" rtlCol="0" anchor="t"/>
          <a:lstStyle/>
          <a:p>
            <a:pPr algn="l"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Advanced Accessibility Generation</a:t>
            </a:r>
            <a:endParaRPr lang="en-US" sz="1450" dirty="0"/>
          </a:p>
        </p:txBody>
      </p:sp>
      <p:sp>
        <p:nvSpPr>
          <p:cNvPr id="33" name="Text 26"/>
          <p:cNvSpPr/>
          <p:nvPr/>
        </p:nvSpPr>
        <p:spPr>
          <a:xfrm>
            <a:off x="8039576" y="5451038"/>
            <a:ext cx="6083737" cy="463629"/>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Move beyond basic roles to generate more comprehensive ARIA attributes and potentially integrate automated accessibility checks.</a:t>
            </a:r>
            <a:endParaRPr lang="en-US" sz="1100" dirty="0"/>
          </a:p>
        </p:txBody>
      </p:sp>
      <p:sp>
        <p:nvSpPr>
          <p:cNvPr id="34" name="Shape 27"/>
          <p:cNvSpPr/>
          <p:nvPr/>
        </p:nvSpPr>
        <p:spPr>
          <a:xfrm>
            <a:off x="6732865" y="5981343"/>
            <a:ext cx="434578" cy="15240"/>
          </a:xfrm>
          <a:prstGeom prst="roundRect">
            <a:avLst>
              <a:gd name="adj" fmla="val 399308"/>
            </a:avLst>
          </a:prstGeom>
          <a:solidFill>
            <a:srgbClr val="B2D4E5"/>
          </a:solidFill>
          <a:ln/>
        </p:spPr>
      </p:sp>
      <p:sp>
        <p:nvSpPr>
          <p:cNvPr id="35" name="Shape 28"/>
          <p:cNvSpPr/>
          <p:nvPr/>
        </p:nvSpPr>
        <p:spPr>
          <a:xfrm>
            <a:off x="7152203" y="5825966"/>
            <a:ext cx="325993" cy="325993"/>
          </a:xfrm>
          <a:prstGeom prst="roundRect">
            <a:avLst>
              <a:gd name="adj" fmla="val 18667"/>
            </a:avLst>
          </a:prstGeom>
          <a:solidFill>
            <a:srgbClr val="CCEEFF"/>
          </a:solidFill>
          <a:ln w="7620">
            <a:solidFill>
              <a:srgbClr val="B2D4E5"/>
            </a:solidFill>
            <a:prstDash val="solid"/>
          </a:ln>
        </p:spPr>
      </p:sp>
      <p:pic>
        <p:nvPicPr>
          <p:cNvPr id="36" name="Image 5" descr="preencoded.png">    </p:cNvPr>
          <p:cNvPicPr>
            <a:picLocks noChangeAspect="1"/>
          </p:cNvPicPr>
          <p:nvPr/>
        </p:nvPicPr>
        <p:blipFill>
          <a:blip r:embed="rId6"/>
          <a:stretch>
            <a:fillRect/>
          </a:stretch>
        </p:blipFill>
        <p:spPr>
          <a:xfrm>
            <a:off x="7201138" y="5846385"/>
            <a:ext cx="228124" cy="285155"/>
          </a:xfrm>
          <a:prstGeom prst="rect">
            <a:avLst/>
          </a:prstGeom>
        </p:spPr>
      </p:pic>
      <p:sp>
        <p:nvSpPr>
          <p:cNvPr id="37" name="Text 29"/>
          <p:cNvSpPr/>
          <p:nvPr/>
        </p:nvSpPr>
        <p:spPr>
          <a:xfrm>
            <a:off x="4334589" y="5875734"/>
            <a:ext cx="2256234" cy="237649"/>
          </a:xfrm>
          <a:prstGeom prst="rect">
            <a:avLst/>
          </a:prstGeom>
          <a:noFill/>
          <a:ln/>
        </p:spPr>
        <p:txBody>
          <a:bodyPr wrap="none" lIns="0" tIns="0" rIns="0" bIns="0" rtlCol="0" anchor="t"/>
          <a:lstStyle/>
          <a:p>
            <a:pPr algn="r"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Theme Switching Support</a:t>
            </a:r>
            <a:endParaRPr lang="en-US" sz="1450" dirty="0"/>
          </a:p>
        </p:txBody>
      </p:sp>
      <p:sp>
        <p:nvSpPr>
          <p:cNvPr id="38" name="Text 30"/>
          <p:cNvSpPr/>
          <p:nvPr/>
        </p:nvSpPr>
        <p:spPr>
          <a:xfrm>
            <a:off x="507087" y="6200299"/>
            <a:ext cx="6083737" cy="463629"/>
          </a:xfrm>
          <a:prstGeom prst="rect">
            <a:avLst/>
          </a:prstGeom>
          <a:noFill/>
          <a:ln/>
        </p:spPr>
        <p:txBody>
          <a:bodyPr wrap="square" lIns="0" tIns="0" rIns="0" bIns="0" rtlCol="0" anchor="t"/>
          <a:lstStyle/>
          <a:p>
            <a:pPr algn="r" indent="0" marL="0">
              <a:lnSpc>
                <a:spcPts val="1800"/>
              </a:lnSpc>
              <a:buNone/>
            </a:pPr>
            <a:r>
              <a:rPr lang="en-US" sz="1100" dirty="0">
                <a:solidFill>
                  <a:srgbClr val="272525"/>
                </a:solidFill>
                <a:latin typeface="Inter" pitchFamily="34" charset="0"/>
                <a:ea typeface="Inter" pitchFamily="34" charset="-122"/>
                <a:cs typeface="Inter" pitchFamily="34" charset="-120"/>
              </a:rPr>
              <a:t>Generate code that easily supports light/dark mode or other themes defined using Figma Variables.</a:t>
            </a:r>
            <a:endParaRPr lang="en-US" sz="1100" dirty="0"/>
          </a:p>
        </p:txBody>
      </p:sp>
      <p:sp>
        <p:nvSpPr>
          <p:cNvPr id="39" name="Shape 31"/>
          <p:cNvSpPr/>
          <p:nvPr/>
        </p:nvSpPr>
        <p:spPr>
          <a:xfrm>
            <a:off x="7462957" y="6730603"/>
            <a:ext cx="434578" cy="15240"/>
          </a:xfrm>
          <a:prstGeom prst="roundRect">
            <a:avLst>
              <a:gd name="adj" fmla="val 399308"/>
            </a:avLst>
          </a:prstGeom>
          <a:solidFill>
            <a:srgbClr val="B2D4E5"/>
          </a:solidFill>
          <a:ln/>
        </p:spPr>
      </p:sp>
      <p:sp>
        <p:nvSpPr>
          <p:cNvPr id="40" name="Shape 32"/>
          <p:cNvSpPr/>
          <p:nvPr/>
        </p:nvSpPr>
        <p:spPr>
          <a:xfrm>
            <a:off x="7152203" y="6575227"/>
            <a:ext cx="325993" cy="325993"/>
          </a:xfrm>
          <a:prstGeom prst="roundRect">
            <a:avLst>
              <a:gd name="adj" fmla="val 18667"/>
            </a:avLst>
          </a:prstGeom>
          <a:solidFill>
            <a:srgbClr val="CCEEFF"/>
          </a:solidFill>
          <a:ln w="7620">
            <a:solidFill>
              <a:srgbClr val="B2D4E5"/>
            </a:solidFill>
            <a:prstDash val="solid"/>
          </a:ln>
        </p:spPr>
      </p:sp>
      <p:pic>
        <p:nvPicPr>
          <p:cNvPr id="41" name="Image 6" descr="preencoded.png">    </p:cNvPr>
          <p:cNvPicPr>
            <a:picLocks noChangeAspect="1"/>
          </p:cNvPicPr>
          <p:nvPr/>
        </p:nvPicPr>
        <p:blipFill>
          <a:blip r:embed="rId7"/>
          <a:stretch>
            <a:fillRect/>
          </a:stretch>
        </p:blipFill>
        <p:spPr>
          <a:xfrm>
            <a:off x="7201138" y="6595646"/>
            <a:ext cx="228124" cy="285155"/>
          </a:xfrm>
          <a:prstGeom prst="rect">
            <a:avLst/>
          </a:prstGeom>
        </p:spPr>
      </p:pic>
      <p:sp>
        <p:nvSpPr>
          <p:cNvPr id="42" name="Text 33"/>
          <p:cNvSpPr/>
          <p:nvPr/>
        </p:nvSpPr>
        <p:spPr>
          <a:xfrm>
            <a:off x="8039576" y="6624995"/>
            <a:ext cx="2900958" cy="237649"/>
          </a:xfrm>
          <a:prstGeom prst="rect">
            <a:avLst/>
          </a:prstGeom>
          <a:noFill/>
          <a:ln/>
        </p:spPr>
        <p:txBody>
          <a:bodyPr wrap="none" lIns="0" tIns="0" rIns="0" bIns="0" rtlCol="0" anchor="t"/>
          <a:lstStyle/>
          <a:p>
            <a:pPr algn="l" indent="0" marL="0">
              <a:lnSpc>
                <a:spcPts val="1850"/>
              </a:lnSpc>
              <a:buNone/>
            </a:pPr>
            <a:r>
              <a:rPr lang="en-US" sz="1450" b="1" dirty="0">
                <a:solidFill>
                  <a:srgbClr val="272525"/>
                </a:solidFill>
                <a:latin typeface="Petrona Bold" pitchFamily="34" charset="0"/>
                <a:ea typeface="Petrona Bold" pitchFamily="34" charset="-122"/>
                <a:cs typeface="Petrona Bold" pitchFamily="34" charset="-120"/>
              </a:rPr>
              <a:t>Bi-Directional Sync (Exploratory)</a:t>
            </a:r>
            <a:endParaRPr lang="en-US" sz="1450" dirty="0"/>
          </a:p>
        </p:txBody>
      </p:sp>
      <p:sp>
        <p:nvSpPr>
          <p:cNvPr id="43" name="Text 34"/>
          <p:cNvSpPr/>
          <p:nvPr/>
        </p:nvSpPr>
        <p:spPr>
          <a:xfrm>
            <a:off x="8039576" y="6949559"/>
            <a:ext cx="6083737" cy="463629"/>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Investigate feasibility of reflecting structural code changes back into Figma (highly complex).</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2025-05-03T18:45:36Z</dcterms:created>
  <dcterms:modified xsi:type="dcterms:W3CDTF">2025-05-03T18:45:36Z</dcterms:modified>
</cp:coreProperties>
</file>